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Roboto"/>
      <p:regular r:id="rId40"/>
      <p:bold r:id="rId41"/>
      <p:italic r:id="rId42"/>
      <p:boldItalic r:id="rId43"/>
    </p:embeddedFont>
    <p:embeddedFont>
      <p:font typeface="Playfair Display"/>
      <p:regular r:id="rId44"/>
      <p:bold r:id="rId45"/>
      <p:italic r:id="rId46"/>
      <p:boldItalic r:id="rId47"/>
    </p:embeddedFont>
    <p:embeddedFont>
      <p:font typeface="Lato"/>
      <p:regular r:id="rId48"/>
      <p:bold r:id="rId49"/>
      <p:italic r:id="rId50"/>
      <p:boldItalic r:id="rId51"/>
    </p:embeddedFont>
    <p:embeddedFont>
      <p:font typeface="Open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42" Type="http://schemas.openxmlformats.org/officeDocument/2006/relationships/font" Target="fonts/Roboto-italic.fntdata"/><Relationship Id="rId41" Type="http://schemas.openxmlformats.org/officeDocument/2006/relationships/font" Target="fonts/Roboto-bold.fntdata"/><Relationship Id="rId44" Type="http://schemas.openxmlformats.org/officeDocument/2006/relationships/font" Target="fonts/PlayfairDisplay-regular.fntdata"/><Relationship Id="rId43" Type="http://schemas.openxmlformats.org/officeDocument/2006/relationships/font" Target="fonts/Roboto-boldItalic.fntdata"/><Relationship Id="rId46" Type="http://schemas.openxmlformats.org/officeDocument/2006/relationships/font" Target="fonts/PlayfairDisplay-italic.fntdata"/><Relationship Id="rId45" Type="http://schemas.openxmlformats.org/officeDocument/2006/relationships/font" Target="fonts/PlayfairDi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ato-regular.fntdata"/><Relationship Id="rId47" Type="http://schemas.openxmlformats.org/officeDocument/2006/relationships/font" Target="fonts/PlayfairDisplay-boldItalic.fntdata"/><Relationship Id="rId49"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boldItalic.fntdata"/><Relationship Id="rId50" Type="http://schemas.openxmlformats.org/officeDocument/2006/relationships/font" Target="fonts/Lato-italic.fntdata"/><Relationship Id="rId53" Type="http://schemas.openxmlformats.org/officeDocument/2006/relationships/font" Target="fonts/OpenSans-bold.fntdata"/><Relationship Id="rId52" Type="http://schemas.openxmlformats.org/officeDocument/2006/relationships/font" Target="fonts/OpenSans-regular.fntdata"/><Relationship Id="rId11" Type="http://schemas.openxmlformats.org/officeDocument/2006/relationships/slide" Target="slides/slide6.xml"/><Relationship Id="rId55" Type="http://schemas.openxmlformats.org/officeDocument/2006/relationships/font" Target="fonts/OpenSans-boldItalic.fntdata"/><Relationship Id="rId10" Type="http://schemas.openxmlformats.org/officeDocument/2006/relationships/slide" Target="slides/slide5.xml"/><Relationship Id="rId54" Type="http://schemas.openxmlformats.org/officeDocument/2006/relationships/font" Target="fonts/OpenSans-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XVgbBAK7W6uMVTre8"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XVgbBAK7W6uMVTre8"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I want to start off by thanking our wonderful host, Greenbush La Leche League for letting me put this event on. Thank you for all of our presenters as well as those that couldn’t be here today but gave permission to be presented so you all can get a whole host of resources in your back pocket. And thank </a:t>
            </a:r>
            <a:r>
              <a:rPr lang="en"/>
              <a:t>you</a:t>
            </a:r>
            <a:r>
              <a:rPr lang="en"/>
              <a:t> to all of YOU for attending today’s Resource Fair. We’ll be talking about a variety of supports for mothers and new parents in the Capital Region of Upstate New York. </a:t>
            </a:r>
            <a:r>
              <a:rPr lang="en">
                <a:solidFill>
                  <a:schemeClr val="dk1"/>
                </a:solidFill>
              </a:rPr>
              <a:t>While I know this event is called the Motherhood Free Resources Fair, there will be several groups that support Dads, non-birthing partners and other supports like grandparents as well so know that we are inclusive of all parent-figures, but will likely be referring to Moms in particular for this presentation. </a:t>
            </a:r>
            <a:r>
              <a:rPr lang="en"/>
              <a:t>We hope you go home with many new things that speak to you and please support these groups by liking them on facebook or Instagram, inviting </a:t>
            </a:r>
            <a:r>
              <a:rPr lang="en"/>
              <a:t>your</a:t>
            </a:r>
            <a:r>
              <a:rPr lang="en"/>
              <a:t> friends, or donating if you’re so able. Most of these groups are run by volunteers and depend on donations to keep going and I would be so sad to see any of them close their doors because we as Moms and parents deserve all the help we can get in raising these beautiful little ones who will be our next generation.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03b6f8585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03b6f8585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a little bit about me. My name is Lauren Keeley. I live in Brunswick New York which is in Rensselaer County or Troy for those familiar. I have a husband named Walter and my 19-month old son named Joey. I’m a licensed clinical social worker or LCSW by trade and I currently work full-time from home for FidelisCare health insurance. I have previously been a child and adolescent therapist and worked closely with parents as well and prior to that I did home visits for parents of toddlers. I’m a self-declared extrovert who loves meeting new people, staying active, and love supporting Moms on their journey in parenthood.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03b6f8585d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03b6f8585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https://forms.gle/XVgbBAK7W6uMVTre8</a:t>
            </a:r>
            <a:endParaRPr/>
          </a:p>
          <a:p>
            <a:pPr indent="0" lvl="0" marL="0" rtl="0" algn="l">
              <a:spcBef>
                <a:spcPts val="0"/>
              </a:spcBef>
              <a:spcAft>
                <a:spcPts val="0"/>
              </a:spcAft>
              <a:buNone/>
            </a:pPr>
            <a:r>
              <a:rPr lang="en"/>
              <a:t>First a little housekeeping. As you may have seen when you log in, this meeting is being recorded so it can be shared far and wide afterwards. Most Greenbush La Leche League meetings are not recorded for confidentiality reasons but this one is a little different in nature. We do have an attendance survey I’ll put in the chat so you can sign-in and we can send this presentation and video to you afterwards. We also have received a wonderful raffle price for a free photo session with Nusser Photography. Thank you Erika, so if you’d like to win, please sign-in and mark that Yes to being here today and then Yes on page 2 to enter the raffle. If you have any questions feel free to put them in the chat as we go and there should be time at the end to ask our presenters your questions directly if you stick around until the end.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f901f9270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f901f9270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going to start off with our host, Greenbush La Leche League to talk about their Lactation/Breastfeeding support groups.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fd4f93945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fd4f93945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0075d1585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0075d1585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07f38c125a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07f38c125a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f901f9270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f901f9270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d4f93945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fd4f93945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fd4f93945e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fd4f93945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901f9270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f901f9270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fd4f93945e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fd4f93945e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901f9270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f901f9270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fd4f93945e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fd4f93945e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0d2740f9a4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0d2740f9a4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d2740f9a4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d2740f9a4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volunteer, non-denominational pregnancy resource center. Self-administered pregnancy tests. Takes donations and helps with maternity clothing, take home from hospital bags for baby being born. They have a baby bundle of clothing and necessities and create relationships and safe place for Moms to come and chat and find resources. They don’t do furniture but have a large binder of resources and can help you find something if they don’t offer it. After baby is born they can support you until the baby is size 2T clothing and diapers up to size 6. Come in once a month for diapers/wipes and to talk to someone.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07f38c125a_2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07f38c125a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0d2740f9a4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0d2740f9a4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901f9270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901f9270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d4f93945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fd4f93945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03b6f858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03b6f858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Monthly support groups biweekly and once month. Lives in Events tab</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d4f93945e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fd4f93945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03b6f8585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03b6f8585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fd4f93945e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fd4f93945e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0b19b4d4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0b19b4d4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fd4f93945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fd4f93945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03b6f8585d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03b6f8585d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03b6f8585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03b6f8585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f901f9270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f901f9270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07f38c125a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07f38c125a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07f38c125a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07f38c125a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f901f9270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f901f9270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0075d1585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0075d1585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03b6f8585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03b6f8585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https://forms.gle/XVgbBAK7W6uMVTre8</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s://www.facebook.com/capitalregionbreastfeeding" TargetMode="External"/><Relationship Id="rId4" Type="http://schemas.openxmlformats.org/officeDocument/2006/relationships/hyperlink" Target="https://forms.gle/XVgbBAK7W6uMVTre8" TargetMode="External"/><Relationship Id="rId5" Type="http://schemas.openxmlformats.org/officeDocument/2006/relationships/hyperlink" Target="https://www.facebook.com/Nusser.Photography" TargetMode="External"/><Relationship Id="rId6" Type="http://schemas.openxmlformats.org/officeDocument/2006/relationships/image" Target="../media/image3.png"/><Relationship Id="rId7" Type="http://schemas.openxmlformats.org/officeDocument/2006/relationships/image" Target="../media/image7.jpg"/><Relationship Id="rId8"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capitalregionbreastfeeding.org/" TargetMode="External"/><Relationship Id="rId4" Type="http://schemas.openxmlformats.org/officeDocument/2006/relationships/hyperlink" Target="https://www.facebook.com/capitalregionbreastfeeding" TargetMode="External"/><Relationship Id="rId5" Type="http://schemas.openxmlformats.org/officeDocument/2006/relationships/hyperlink" Target="https://www.instagram.com/capitalregionbreastfeedinglll/" TargetMode="External"/><Relationship Id="rId6" Type="http://schemas.openxmlformats.org/officeDocument/2006/relationships/image" Target="../media/image5.png"/></Relationships>
</file>

<file path=ppt/slides/_rels/slide6.xml.rels><?xml version="1.0" encoding="UTF-8" standalone="yes"?><Relationships xmlns="http://schemas.openxmlformats.org/package/2006/relationships"><Relationship Id="rId11" Type="http://schemas.openxmlformats.org/officeDocument/2006/relationships/hyperlink" Target="https://us06web.zoom.us/j/91786177357?pwd=T0FWZnY0UU1TeTJEdmplWGUyMXlRZz09" TargetMode="External"/><Relationship Id="rId10" Type="http://schemas.openxmlformats.org/officeDocument/2006/relationships/hyperlink" Target="https://us06web.zoom.us/j/91786177357?pwd=T0FWZnY0UU1TeTJEdmplWGUyMXlRZz09" TargetMode="External"/><Relationship Id="rId13" Type="http://schemas.openxmlformats.org/officeDocument/2006/relationships/hyperlink" Target="https://www.facebook.com/capitalregionbabycafes" TargetMode="External"/><Relationship Id="rId12" Type="http://schemas.openxmlformats.org/officeDocument/2006/relationships/hyperlink" Target="https://www.babycafeusa.org/" TargetMode="External"/><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zoom.us/j/92091123396?pwd=Z1hhelViY0ZicThoUkx6aHhncGdxUT09" TargetMode="External"/><Relationship Id="rId4" Type="http://schemas.openxmlformats.org/officeDocument/2006/relationships/hyperlink" Target="https://zoom.us/j/92091123396?pwd=Z1hhelViY0ZicThoUkx6aHhncGdxUT09" TargetMode="External"/><Relationship Id="rId9" Type="http://schemas.openxmlformats.org/officeDocument/2006/relationships/hyperlink" Target="https://us06web.zoom.us/j/95482456984?pwd=UTJMamxHbnBmdFNsbFRST2U1alBPZz09" TargetMode="External"/><Relationship Id="rId15" Type="http://schemas.openxmlformats.org/officeDocument/2006/relationships/image" Target="../media/image6.png"/><Relationship Id="rId14" Type="http://schemas.openxmlformats.org/officeDocument/2006/relationships/hyperlink" Target="https://www.instagram.com/capitalregionbabycafes/" TargetMode="External"/><Relationship Id="rId5" Type="http://schemas.openxmlformats.org/officeDocument/2006/relationships/hyperlink" Target="https://zoom.us/j/92091123396?pwd=Z1hhelViY0ZicThoUkx6aHhncGdxUT09" TargetMode="External"/><Relationship Id="rId6" Type="http://schemas.openxmlformats.org/officeDocument/2006/relationships/hyperlink" Target="https://zoom.us/j/92091123396?pwd=Z1hhelViY0ZicThoUkx6aHhncGdxUT09" TargetMode="External"/><Relationship Id="rId7" Type="http://schemas.openxmlformats.org/officeDocument/2006/relationships/hyperlink" Target="https://zoom.us/j/92091123396?pwd=Z1hhelViY0ZicThoUkx6aHhncGdxUT09" TargetMode="External"/><Relationship Id="rId8" Type="http://schemas.openxmlformats.org/officeDocument/2006/relationships/hyperlink" Target="https://us06web.zoom.us/j/91786177357?pwd=T0FWZnY0UU1TeTJEdmplWGUyMXlRZz09"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sites.google.com/themilkmentor.com/site/home/" TargetMode="External"/><Relationship Id="rId4" Type="http://schemas.openxmlformats.org/officeDocument/2006/relationships/hyperlink" Target="https://www.facebook.com/themilkmentor/" TargetMode="External"/><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0" Type="http://schemas.openxmlformats.org/officeDocument/2006/relationships/image" Target="../media/image15.jpg"/><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facebook.com/NYbabywearing" TargetMode="External"/><Relationship Id="rId4" Type="http://schemas.openxmlformats.org/officeDocument/2006/relationships/hyperlink" Target="https://tinyurl.com/nybabywearingmembership" TargetMode="External"/><Relationship Id="rId9" Type="http://schemas.openxmlformats.org/officeDocument/2006/relationships/hyperlink" Target="mailto:nybabywearing@gmail.com" TargetMode="External"/><Relationship Id="rId5" Type="http://schemas.openxmlformats.org/officeDocument/2006/relationships/hyperlink" Target="https://newyorkbabywearing.myturn.com/library/inventory/browse?location=4518" TargetMode="External"/><Relationship Id="rId6" Type="http://schemas.openxmlformats.org/officeDocument/2006/relationships/hyperlink" Target="https://www.facebook.com/NYbabywearing" TargetMode="External"/><Relationship Id="rId7" Type="http://schemas.openxmlformats.org/officeDocument/2006/relationships/hyperlink" Target="https://linktr.ee/NYBW?fbclid=IwY2xjawFS5QpleHRuA2FlbQIxMAABHfzCMV46_RtBzVF_SEmk6BvFif8U6-NHqck0pZzloHzq71W_4UWf781IDw_aem_E-pEL0k7dl0lNdo15eOI1g" TargetMode="External"/><Relationship Id="rId8" Type="http://schemas.openxmlformats.org/officeDocument/2006/relationships/hyperlink" Target="https://www.facebook.com/NYbabywe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slingbabies.org/page5/index.html" TargetMode="External"/><Relationship Id="rId4" Type="http://schemas.openxmlformats.org/officeDocument/2006/relationships/hyperlink" Target="http://www.slingbabies.org/?fbclid=IwY2xjawFUN_5leHRuA2FlbQIxMAABHbtS9k7y9eFVYoJrDOMJcZSHNrGkXUAG5Gudey1RyhES6L3xJaSWPWU7lg_aem_0DQDQSJ61w5lGB6ISWytjA" TargetMode="External"/><Relationship Id="rId5" Type="http://schemas.openxmlformats.org/officeDocument/2006/relationships/hyperlink" Target="https://www.facebook.com/SlingBabiesoftheCapitalDistrict" TargetMode="External"/><Relationship Id="rId6"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facebook.com/profile.php?id=61556387243044" TargetMode="External"/><Relationship Id="rId4" Type="http://schemas.openxmlformats.org/officeDocument/2006/relationships/hyperlink" Target="http://@empoweredbirth518" TargetMode="External"/><Relationship Id="rId5" Type="http://schemas.openxmlformats.org/officeDocument/2006/relationships/hyperlink" Target="mailto:empoweredbirth518@gmail.com" TargetMode="External"/><Relationship Id="rId6"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instagram.com/embracingpostpartum/" TargetMode="External"/><Relationship Id="rId4" Type="http://schemas.openxmlformats.org/officeDocument/2006/relationships/hyperlink" Target="mailto:embracingpostpartum@gmail.com" TargetMode="External"/><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momstohelpmoms.wixsite.com/moms/blank" TargetMode="External"/><Relationship Id="rId4" Type="http://schemas.openxmlformats.org/officeDocument/2006/relationships/hyperlink" Target="https://www.facebook.com/profile.php?id=61551709246867" TargetMode="External"/><Relationship Id="rId5" Type="http://schemas.openxmlformats.org/officeDocument/2006/relationships/hyperlink" Target="https://www.instagram.com/momstohelpmoms/" TargetMode="External"/><Relationship Id="rId6"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sites.google.com/themilkmentor.com/site/home/" TargetMode="External"/><Relationship Id="rId4" Type="http://schemas.openxmlformats.org/officeDocument/2006/relationships/hyperlink" Target="https://www.facebook.com/profile.php?id=100077691124675&amp;mibextid=LQQJ4d" TargetMode="External"/><Relationship Id="rId5" Type="http://schemas.openxmlformats.org/officeDocument/2006/relationships/hyperlink" Target="https://www.instagram.com/thebodyworkshoppt/?hl=en" TargetMode="External"/><Relationship Id="rId6" Type="http://schemas.openxmlformats.org/officeDocument/2006/relationships/hyperlink" Target="https://bodyworkshoppt.com/events/" TargetMode="External"/><Relationship Id="rId7" Type="http://schemas.openxmlformats.org/officeDocument/2006/relationships/hyperlink" Target="mailto:info@bodyworkshoppt.com" TargetMode="External"/><Relationship Id="rId8"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birthright.org/schenectady" TargetMode="External"/><Relationship Id="rId4" Type="http://schemas.openxmlformats.org/officeDocument/2006/relationships/hyperlink" Target="https://www.facebook.com/BirthrightInternational/" TargetMode="External"/><Relationship Id="rId5"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projectnicu.com/for-families-2" TargetMode="External"/><Relationship Id="rId4" Type="http://schemas.openxmlformats.org/officeDocument/2006/relationships/hyperlink" Target="https://www.facebook.com/projectnicucommunity" TargetMode="External"/><Relationship Id="rId5" Type="http://schemas.openxmlformats.org/officeDocument/2006/relationships/hyperlink" Target="mailto:hello@projectnicu.com" TargetMode="External"/><Relationship Id="rId6"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bellevuedelivers.com/" TargetMode="External"/><Relationship Id="rId4" Type="http://schemas.openxmlformats.org/officeDocument/2006/relationships/image" Target="../media/image24.png"/><Relationship Id="rId5"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docs.google.com/document/d/1z-jwmanUUinDBe9qOjM88rpTjZyLON-4JTszLFQaFjw/edit?usp=sharing" TargetMode="External"/><Relationship Id="rId4" Type="http://schemas.openxmlformats.org/officeDocument/2006/relationships/hyperlink" Target="https://meet.google.com/?hs=197&amp;pli=1&amp;authuser=0" TargetMode="External"/><Relationship Id="rId5" Type="http://schemas.openxmlformats.org/officeDocument/2006/relationships/hyperlink" Target="mailto:LaurenBKeeley@gmail.com" TargetMode="External"/><Relationship Id="rId6" Type="http://schemas.openxmlformats.org/officeDocument/2006/relationships/hyperlink" Target="https://www.facebook.com/LaurenBKeeley/" TargetMode="External"/><Relationship Id="rId7" Type="http://schemas.openxmlformats.org/officeDocument/2006/relationships/image" Target="../media/image11.jpg"/></Relationships>
</file>

<file path=ppt/slides/_rels/slide21.xml.rels><?xml version="1.0" encoding="UTF-8" standalone="yes"?><Relationships xmlns="http://schemas.openxmlformats.org/package/2006/relationships"><Relationship Id="rId11" Type="http://schemas.openxmlformats.org/officeDocument/2006/relationships/hyperlink" Target="https://www.facebook.com/Momstartshere" TargetMode="External"/><Relationship Id="rId10" Type="http://schemas.openxmlformats.org/officeDocument/2006/relationships/hyperlink" Target="https://www.momstartshere.org/" TargetMode="External"/><Relationship Id="rId13" Type="http://schemas.openxmlformats.org/officeDocument/2006/relationships/image" Target="../media/image14.png"/><Relationship Id="rId12" Type="http://schemas.openxmlformats.org/officeDocument/2006/relationships/hyperlink" Target="mailto:info@momstartshere.org" TargetMode="External"/><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momstartshere.org/peergroups" TargetMode="External"/><Relationship Id="rId4" Type="http://schemas.openxmlformats.org/officeDocument/2006/relationships/hyperlink" Target="https://www.momstartshere.org/mshevents" TargetMode="External"/><Relationship Id="rId9" Type="http://schemas.openxmlformats.org/officeDocument/2006/relationships/hyperlink" Target="https://www.momstartshere.org/babyfurniture" TargetMode="External"/><Relationship Id="rId5" Type="http://schemas.openxmlformats.org/officeDocument/2006/relationships/hyperlink" Target="https://www.momstartshere.org/pregnancyclub" TargetMode="External"/><Relationship Id="rId6" Type="http://schemas.openxmlformats.org/officeDocument/2006/relationships/hyperlink" Target="https://www.momstartshere.org/baby-item-network" TargetMode="External"/><Relationship Id="rId7" Type="http://schemas.openxmlformats.org/officeDocument/2006/relationships/hyperlink" Target="https://www.momstartshere.org/parenthotline" TargetMode="External"/><Relationship Id="rId8" Type="http://schemas.openxmlformats.org/officeDocument/2006/relationships/hyperlink" Target="https://www.momstartshere.org/event-details/baby-feeding-basics-2024-10-22-13-0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facebook.com/FernPhysicalTherapy/events" TargetMode="Externa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facebook.com/groups/539617970950987" TargetMode="Externa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facebook.com/profile.php?id=61556798631366" TargetMode="External"/><Relationship Id="rId4" Type="http://schemas.openxmlformats.org/officeDocument/2006/relationships/hyperlink" Target="https://www.instagram.com/mamamayhem518/" TargetMode="External"/><Relationship Id="rId5" Type="http://schemas.openxmlformats.org/officeDocument/2006/relationships/hyperlink" Target="mailto:Mamamayhem518@gmail.com" TargetMode="External"/><Relationship Id="rId6"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facebook.com/profile.php?id=61558346248582" TargetMode="External"/><Relationship Id="rId4" Type="http://schemas.openxmlformats.org/officeDocument/2006/relationships/hyperlink" Target="https://www.instagram.com/sagekinshipdevelopment/" TargetMode="External"/><Relationship Id="rId5" Type="http://schemas.openxmlformats.org/officeDocument/2006/relationships/hyperlink" Target="mailto:SageKinshipDevelopment@gmail.com" TargetMode="External"/><Relationship Id="rId6"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facebook.com/NiskayunaMomsGroup" TargetMode="External"/><Relationship Id="rId4" Type="http://schemas.openxmlformats.org/officeDocument/2006/relationships/hyperlink" Target="http://meetup.com/Niskayuna-Moms-Group-Meetup" TargetMode="External"/><Relationship Id="rId5"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www.cultivatedparenting.com/" TargetMode="External"/><Relationship Id="rId4" Type="http://schemas.openxmlformats.org/officeDocument/2006/relationships/hyperlink" Target="http://www.instagram.com/cultivatedparenting" TargetMode="External"/><Relationship Id="rId5" Type="http://schemas.openxmlformats.org/officeDocument/2006/relationships/hyperlink" Target="mailto:cultivatedparenting@gmail.com" TargetMode="External"/><Relationship Id="rId6"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hyperlink" Target="https://albanyfamilylifecenter.org/resource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20" Type="http://schemas.openxmlformats.org/officeDocument/2006/relationships/hyperlink" Target="https://dps.ny.gov/lifeline-telephone-service" TargetMode="External"/><Relationship Id="rId11" Type="http://schemas.openxmlformats.org/officeDocument/2006/relationships/hyperlink" Target="https://regionalfoodbank.net/agency-list-by-county/albany/" TargetMode="External"/><Relationship Id="rId10" Type="http://schemas.openxmlformats.org/officeDocument/2006/relationships/hyperlink" Target="https://www.fns.usda.gov/wic/program-contacts" TargetMode="External"/><Relationship Id="rId21" Type="http://schemas.openxmlformats.org/officeDocument/2006/relationships/hyperlink" Target="http://findhelp.com" TargetMode="External"/><Relationship Id="rId13" Type="http://schemas.openxmlformats.org/officeDocument/2006/relationships/hyperlink" Target="https://birthright.org/schenectady" TargetMode="External"/><Relationship Id="rId12" Type="http://schemas.openxmlformats.org/officeDocument/2006/relationships/hyperlink" Target="https://www.momstartshere.org/baby-item-network" TargetMode="External"/><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988lifeline.org/?utm_source=google&amp;utm_medium=web&amp;utm_campaign=onebox" TargetMode="External"/><Relationship Id="rId4" Type="http://schemas.openxmlformats.org/officeDocument/2006/relationships/hyperlink" Target="https://www.thehotline.org/?utm_source=youtube&amp;utm_medium=organic&amp;utm_campaign=domestic_violence" TargetMode="External"/><Relationship Id="rId9" Type="http://schemas.openxmlformats.org/officeDocument/2006/relationships/hyperlink" Target="https://www.fns.usda.gov/snap/supplemental-nutrition-assistance-program" TargetMode="External"/><Relationship Id="rId15" Type="http://schemas.openxmlformats.org/officeDocument/2006/relationships/hyperlink" Target="https://nystateofhealth.ny.gov/" TargetMode="External"/><Relationship Id="rId14" Type="http://schemas.openxmlformats.org/officeDocument/2006/relationships/hyperlink" Target="https://ocfs.ny.gov/directories/localdss.php" TargetMode="External"/><Relationship Id="rId17" Type="http://schemas.openxmlformats.org/officeDocument/2006/relationships/hyperlink" Target="https://ocfs.ny.gov/programs/childcare/looking/" TargetMode="External"/><Relationship Id="rId16" Type="http://schemas.openxmlformats.org/officeDocument/2006/relationships/hyperlink" Target="https://www.ssa.gov/apply" TargetMode="External"/><Relationship Id="rId5" Type="http://schemas.openxmlformats.org/officeDocument/2006/relationships/hyperlink" Target="https://www.equinoxinc.org/page/domestic-violence-services-15.html" TargetMode="External"/><Relationship Id="rId19" Type="http://schemas.openxmlformats.org/officeDocument/2006/relationships/hyperlink" Target="https://www.lasnny.org/" TargetMode="External"/><Relationship Id="rId6" Type="http://schemas.openxmlformats.org/officeDocument/2006/relationships/hyperlink" Target="https://www.unityhouseny.org/services/domestic-violence-services/" TargetMode="External"/><Relationship Id="rId18" Type="http://schemas.openxmlformats.org/officeDocument/2006/relationships/hyperlink" Target="https://ocfs.ny.gov/programs/childcare/ccap/" TargetMode="External"/><Relationship Id="rId7" Type="http://schemas.openxmlformats.org/officeDocument/2006/relationships/hyperlink" Target="https://www.ywca-neny.org/dv/" TargetMode="External"/><Relationship Id="rId8" Type="http://schemas.openxmlformats.org/officeDocument/2006/relationships/hyperlink" Target="https://www.wellspringcares.or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1" Type="http://schemas.openxmlformats.org/officeDocument/2006/relationships/hyperlink" Target="https://bspl.sals.edu/programs/childrens-programs/" TargetMode="External"/><Relationship Id="rId10" Type="http://schemas.openxmlformats.org/officeDocument/2006/relationships/hyperlink" Target="https://sspl.libcal.com/calendar/programs/?cid=10655&amp;t=d&amp;d=0000-00-00&amp;cal=10655&amp;inc=0" TargetMode="External"/><Relationship Id="rId12" Type="http://schemas.openxmlformats.org/officeDocument/2006/relationships/hyperlink" Target="https://cphlibrary.org/story-time-live/" TargetMode="External"/><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albany.librarycalendar.com/events/month?program_types%5B76%5D=76" TargetMode="External"/><Relationship Id="rId4" Type="http://schemas.openxmlformats.org/officeDocument/2006/relationships/hyperlink" Target="http://www.cohoespubliclibrary.org/?" TargetMode="External"/><Relationship Id="rId9" Type="http://schemas.openxmlformats.org/officeDocument/2006/relationships/hyperlink" Target="https://schenectady.librarycalendar.com/events/week?age_groups%5B2%5D=2" TargetMode="External"/><Relationship Id="rId5" Type="http://schemas.openxmlformats.org/officeDocument/2006/relationships/hyperlink" Target="https://www.engagedpatrons.org/Eventscalendar.cfm?SiteID=4294" TargetMode="External"/><Relationship Id="rId6" Type="http://schemas.openxmlformats.org/officeDocument/2006/relationships/hyperlink" Target="https://eglibrary.org/children/storytime/" TargetMode="External"/><Relationship Id="rId7" Type="http://schemas.openxmlformats.org/officeDocument/2006/relationships/hyperlink" Target="https://www.brunswicklibrary.org/?page_id=5339" TargetMode="External"/><Relationship Id="rId8" Type="http://schemas.openxmlformats.org/officeDocument/2006/relationships/hyperlink" Target="https://www.poestenkilllibrary.org/event/storytime-2-2-2-2-2-2-2-2/" TargetMode="External"/></Relationships>
</file>

<file path=ppt/slides/_rels/slide33.xml.rels><?xml version="1.0" encoding="UTF-8" standalone="yes"?><Relationships xmlns="http://schemas.openxmlformats.org/package/2006/relationships"><Relationship Id="rId11" Type="http://schemas.openxmlformats.org/officeDocument/2006/relationships/hyperlink" Target="https://www.facebook.com/groups/1200035760619593/" TargetMode="External"/><Relationship Id="rId10" Type="http://schemas.openxmlformats.org/officeDocument/2006/relationships/hyperlink" Target="https://capitaldistrictmoms.com/resources/mom-groups-meet-ups/" TargetMode="External"/><Relationship Id="rId13" Type="http://schemas.openxmlformats.org/officeDocument/2006/relationships/hyperlink" Target="https://www.facebook.com/groups/518breastfeedingmamas/" TargetMode="External"/><Relationship Id="rId12" Type="http://schemas.openxmlformats.org/officeDocument/2006/relationships/hyperlink" Target="https://www.facebook.com/groups/970890107418604" TargetMode="External"/><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docs.google.com/document/d/11IhRHOLWXv19CkdFsegcLv42SM_EQQgBxBdDf238zmk/edit?usp=sharing" TargetMode="External"/><Relationship Id="rId4" Type="http://schemas.openxmlformats.org/officeDocument/2006/relationships/hyperlink" Target="https://sesameworkshop.org/" TargetMode="External"/><Relationship Id="rId9" Type="http://schemas.openxmlformats.org/officeDocument/2006/relationships/hyperlink" Target="https://birthnewyork.org/info-hub/" TargetMode="External"/><Relationship Id="rId15" Type="http://schemas.openxmlformats.org/officeDocument/2006/relationships/hyperlink" Target="https://www.facebook.com/groups/373170600851668" TargetMode="External"/><Relationship Id="rId14" Type="http://schemas.openxmlformats.org/officeDocument/2006/relationships/hyperlink" Target="https://www.facebook.com/groups/801325801213842/" TargetMode="External"/><Relationship Id="rId16" Type="http://schemas.openxmlformats.org/officeDocument/2006/relationships/hyperlink" Target="https://www.facebook.com/groups/772705287211594" TargetMode="External"/><Relationship Id="rId5" Type="http://schemas.openxmlformats.org/officeDocument/2006/relationships/hyperlink" Target="https://parentshelpingparents.org/" TargetMode="External"/><Relationship Id="rId6" Type="http://schemas.openxmlformats.org/officeDocument/2006/relationships/hyperlink" Target="https://parentshelpingparents.org/stressline" TargetMode="External"/><Relationship Id="rId7" Type="http://schemas.openxmlformats.org/officeDocument/2006/relationships/hyperlink" Target="https://www.nwralbany.org/meetups" TargetMode="External"/><Relationship Id="rId8" Type="http://schemas.openxmlformats.org/officeDocument/2006/relationships/hyperlink" Target="https://www.healthyfamiliesnewyork.org/Media/pdf/schenectady_brochure.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20.jpg"/><Relationship Id="rId4" Type="http://schemas.openxmlformats.org/officeDocument/2006/relationships/image" Target="../media/image23.png"/><Relationship Id="rId5" Type="http://schemas.openxmlformats.org/officeDocument/2006/relationships/image" Target="../media/image3.png"/><Relationship Id="rId6"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title"/>
          </p:nvPr>
        </p:nvSpPr>
        <p:spPr>
          <a:xfrm>
            <a:off x="509550" y="1775575"/>
            <a:ext cx="8124900" cy="17982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Capital District</a:t>
            </a:r>
            <a:endParaRPr/>
          </a:p>
          <a:p>
            <a:pPr indent="0" lvl="0" marL="0" rtl="0" algn="ctr">
              <a:spcBef>
                <a:spcPts val="0"/>
              </a:spcBef>
              <a:spcAft>
                <a:spcPts val="0"/>
              </a:spcAft>
              <a:buNone/>
            </a:pPr>
            <a:r>
              <a:rPr lang="en"/>
              <a:t>Motherhood Free Resource Fair</a:t>
            </a:r>
            <a:endParaRPr/>
          </a:p>
        </p:txBody>
      </p:sp>
      <p:pic>
        <p:nvPicPr>
          <p:cNvPr id="60" name="Google Shape;60;p13"/>
          <p:cNvPicPr preferRelativeResize="0"/>
          <p:nvPr/>
        </p:nvPicPr>
        <p:blipFill>
          <a:blip r:embed="rId3">
            <a:alphaModFix/>
          </a:blip>
          <a:stretch>
            <a:fillRect/>
          </a:stretch>
        </p:blipFill>
        <p:spPr>
          <a:xfrm>
            <a:off x="6829723" y="3573775"/>
            <a:ext cx="1310025" cy="1310025"/>
          </a:xfrm>
          <a:prstGeom prst="rect">
            <a:avLst/>
          </a:prstGeom>
          <a:noFill/>
          <a:ln>
            <a:noFill/>
          </a:ln>
        </p:spPr>
      </p:pic>
      <p:sp>
        <p:nvSpPr>
          <p:cNvPr id="61" name="Google Shape;61;p13"/>
          <p:cNvSpPr txBox="1"/>
          <p:nvPr/>
        </p:nvSpPr>
        <p:spPr>
          <a:xfrm>
            <a:off x="1266500" y="3759600"/>
            <a:ext cx="51942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Lato"/>
                <a:ea typeface="Lato"/>
                <a:cs typeface="Lato"/>
                <a:sym typeface="Lato"/>
              </a:rPr>
              <a:t>Hosted by Greenbush La Leche League</a:t>
            </a:r>
            <a:endParaRPr sz="1800">
              <a:latin typeface="Lato"/>
              <a:ea typeface="Lato"/>
              <a:cs typeface="Lato"/>
              <a:sym typeface="Lato"/>
            </a:endParaRPr>
          </a:p>
          <a:p>
            <a:pPr indent="0" lvl="0" marL="0" rtl="0" algn="l">
              <a:spcBef>
                <a:spcPts val="0"/>
              </a:spcBef>
              <a:spcAft>
                <a:spcPts val="0"/>
              </a:spcAft>
              <a:buNone/>
            </a:pPr>
            <a:r>
              <a:t/>
            </a:r>
            <a:endParaRPr sz="1800">
              <a:latin typeface="Lato"/>
              <a:ea typeface="Lato"/>
              <a:cs typeface="Lato"/>
              <a:sym typeface="Lato"/>
            </a:endParaRPr>
          </a:p>
          <a:p>
            <a:pPr indent="0" lvl="0" marL="0" rtl="0" algn="l">
              <a:spcBef>
                <a:spcPts val="0"/>
              </a:spcBef>
              <a:spcAft>
                <a:spcPts val="0"/>
              </a:spcAft>
              <a:buNone/>
            </a:pPr>
            <a:r>
              <a:rPr lang="en" sz="1800">
                <a:latin typeface="Lato"/>
                <a:ea typeface="Lato"/>
                <a:cs typeface="Lato"/>
                <a:sym typeface="Lato"/>
              </a:rPr>
              <a:t>Facilitated by Lauren Keeley (Mom Tribe)</a:t>
            </a:r>
            <a:endParaRPr sz="1800">
              <a:latin typeface="Lato"/>
              <a:ea typeface="Lato"/>
              <a:cs typeface="Lato"/>
              <a:sym typeface="Lato"/>
            </a:endParaRPr>
          </a:p>
        </p:txBody>
      </p:sp>
      <p:pic>
        <p:nvPicPr>
          <p:cNvPr id="62" name="Google Shape;62;p13"/>
          <p:cNvPicPr preferRelativeResize="0"/>
          <p:nvPr/>
        </p:nvPicPr>
        <p:blipFill rotWithShape="1">
          <a:blip r:embed="rId4">
            <a:alphaModFix/>
          </a:blip>
          <a:srcRect b="19702" l="24384" r="23535" t="15078"/>
          <a:stretch/>
        </p:blipFill>
        <p:spPr>
          <a:xfrm>
            <a:off x="3402050" y="188550"/>
            <a:ext cx="2339901" cy="1758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265500" y="1107950"/>
            <a:ext cx="4045200" cy="461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About Me</a:t>
            </a:r>
            <a:endParaRPr/>
          </a:p>
        </p:txBody>
      </p:sp>
      <p:sp>
        <p:nvSpPr>
          <p:cNvPr id="68" name="Google Shape;68;p14"/>
          <p:cNvSpPr txBox="1"/>
          <p:nvPr>
            <p:ph idx="1" type="subTitle"/>
          </p:nvPr>
        </p:nvSpPr>
        <p:spPr>
          <a:xfrm>
            <a:off x="265500" y="1615399"/>
            <a:ext cx="4045200" cy="32448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a:t>Live in Brunswick NY (Troy)</a:t>
            </a:r>
            <a:endParaRPr/>
          </a:p>
          <a:p>
            <a:pPr indent="-361950" lvl="0" marL="457200" rtl="0" algn="l">
              <a:spcBef>
                <a:spcPts val="0"/>
              </a:spcBef>
              <a:spcAft>
                <a:spcPts val="0"/>
              </a:spcAft>
              <a:buSzPts val="2100"/>
              <a:buChar char="●"/>
            </a:pPr>
            <a:r>
              <a:rPr lang="en"/>
              <a:t>Husband and 19-month son</a:t>
            </a:r>
            <a:endParaRPr/>
          </a:p>
          <a:p>
            <a:pPr indent="-361950" lvl="0" marL="457200" rtl="0" algn="l">
              <a:spcBef>
                <a:spcPts val="0"/>
              </a:spcBef>
              <a:spcAft>
                <a:spcPts val="0"/>
              </a:spcAft>
              <a:buSzPts val="2100"/>
              <a:buChar char="●"/>
            </a:pPr>
            <a:r>
              <a:rPr lang="en"/>
              <a:t>Licensed social worker</a:t>
            </a:r>
            <a:endParaRPr/>
          </a:p>
          <a:p>
            <a:pPr indent="-361950" lvl="0" marL="457200" rtl="0" algn="l">
              <a:spcBef>
                <a:spcPts val="0"/>
              </a:spcBef>
              <a:spcAft>
                <a:spcPts val="0"/>
              </a:spcAft>
              <a:buSzPts val="2100"/>
              <a:buChar char="●"/>
            </a:pPr>
            <a:r>
              <a:rPr lang="en"/>
              <a:t>Works full-time from home for Fidelis</a:t>
            </a:r>
            <a:endParaRPr/>
          </a:p>
          <a:p>
            <a:pPr indent="-361950" lvl="0" marL="457200" rtl="0" algn="l">
              <a:spcBef>
                <a:spcPts val="0"/>
              </a:spcBef>
              <a:spcAft>
                <a:spcPts val="0"/>
              </a:spcAft>
              <a:buSzPts val="2100"/>
              <a:buChar char="●"/>
            </a:pPr>
            <a:r>
              <a:rPr lang="en"/>
              <a:t>Extroverted, </a:t>
            </a:r>
            <a:r>
              <a:rPr lang="en"/>
              <a:t>active</a:t>
            </a:r>
            <a:r>
              <a:rPr lang="en"/>
              <a:t>, and always looking to support and be supported in life</a:t>
            </a:r>
            <a:endParaRPr/>
          </a:p>
        </p:txBody>
      </p:sp>
      <p:pic>
        <p:nvPicPr>
          <p:cNvPr id="69" name="Google Shape;69;p14"/>
          <p:cNvPicPr preferRelativeResize="0"/>
          <p:nvPr/>
        </p:nvPicPr>
        <p:blipFill>
          <a:blip r:embed="rId3">
            <a:alphaModFix/>
          </a:blip>
          <a:stretch>
            <a:fillRect/>
          </a:stretch>
        </p:blipFill>
        <p:spPr>
          <a:xfrm>
            <a:off x="5647023" y="459850"/>
            <a:ext cx="2572899" cy="3860275"/>
          </a:xfrm>
          <a:prstGeom prst="rect">
            <a:avLst/>
          </a:prstGeom>
          <a:noFill/>
          <a:ln>
            <a:noFill/>
          </a:ln>
        </p:spPr>
      </p:pic>
      <p:sp>
        <p:nvSpPr>
          <p:cNvPr id="70" name="Google Shape;70;p14"/>
          <p:cNvSpPr txBox="1"/>
          <p:nvPr/>
        </p:nvSpPr>
        <p:spPr>
          <a:xfrm>
            <a:off x="5844925" y="4428175"/>
            <a:ext cx="2177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50505"/>
                </a:solidFill>
                <a:latin typeface="Lato"/>
                <a:ea typeface="Lato"/>
                <a:cs typeface="Lato"/>
                <a:sym typeface="Lato"/>
              </a:rPr>
              <a:t>Lauren Keeley</a:t>
            </a:r>
            <a:endParaRPr sz="2500">
              <a:solidFill>
                <a:srgbClr val="050505"/>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Recording &amp; Raffle</a:t>
            </a:r>
            <a:endParaRPr/>
          </a:p>
        </p:txBody>
      </p:sp>
      <p:sp>
        <p:nvSpPr>
          <p:cNvPr id="76" name="Google Shape;76;p15"/>
          <p:cNvSpPr txBox="1"/>
          <p:nvPr>
            <p:ph idx="1" type="body"/>
          </p:nvPr>
        </p:nvSpPr>
        <p:spPr>
          <a:xfrm>
            <a:off x="311700" y="1135875"/>
            <a:ext cx="3225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600"/>
              <a:t>This presentation is being recorded and the slides will be emailed out afterwards as well as uploaded to </a:t>
            </a:r>
            <a:r>
              <a:rPr lang="en" sz="1600" u="sng">
                <a:solidFill>
                  <a:schemeClr val="hlink"/>
                </a:solidFill>
                <a:hlinkClick r:id="rId3"/>
              </a:rPr>
              <a:t>Greenbush La Leche League’s Facebook page</a:t>
            </a:r>
            <a:r>
              <a:rPr lang="en" sz="1600"/>
              <a:t>.</a:t>
            </a:r>
            <a:endParaRPr sz="1600"/>
          </a:p>
        </p:txBody>
      </p:sp>
      <p:sp>
        <p:nvSpPr>
          <p:cNvPr id="77" name="Google Shape;77;p15"/>
          <p:cNvSpPr txBox="1"/>
          <p:nvPr>
            <p:ph idx="2" type="body"/>
          </p:nvPr>
        </p:nvSpPr>
        <p:spPr>
          <a:xfrm>
            <a:off x="5670700" y="1061075"/>
            <a:ext cx="3161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00"/>
              <a:t>Please fill out our </a:t>
            </a:r>
            <a:r>
              <a:rPr lang="en" sz="1600" u="sng">
                <a:solidFill>
                  <a:schemeClr val="hlink"/>
                </a:solidFill>
                <a:hlinkClick r:id="rId4"/>
              </a:rPr>
              <a:t>attendance survey</a:t>
            </a:r>
            <a:r>
              <a:rPr lang="en" sz="1600"/>
              <a:t> to receive the emailed resources a</a:t>
            </a:r>
            <a:r>
              <a:rPr lang="en" sz="1600"/>
              <a:t>nd (Optional) to apply to receive a free photo session with </a:t>
            </a:r>
            <a:r>
              <a:rPr lang="en" sz="1600" u="sng">
                <a:solidFill>
                  <a:schemeClr val="hlink"/>
                </a:solidFill>
                <a:hlinkClick r:id="rId5"/>
              </a:rPr>
              <a:t>Nusser Photography</a:t>
            </a:r>
            <a:r>
              <a:rPr lang="en" sz="1600"/>
              <a:t>.</a:t>
            </a:r>
            <a:endParaRPr sz="1600"/>
          </a:p>
          <a:p>
            <a:pPr indent="0" lvl="0" marL="0" rtl="0" algn="l">
              <a:spcBef>
                <a:spcPts val="1200"/>
              </a:spcBef>
              <a:spcAft>
                <a:spcPts val="1200"/>
              </a:spcAft>
              <a:buNone/>
            </a:pPr>
            <a:r>
              <a:t/>
            </a:r>
            <a:endParaRPr/>
          </a:p>
        </p:txBody>
      </p:sp>
      <p:pic>
        <p:nvPicPr>
          <p:cNvPr id="78" name="Google Shape;78;p15"/>
          <p:cNvPicPr preferRelativeResize="0"/>
          <p:nvPr/>
        </p:nvPicPr>
        <p:blipFill>
          <a:blip r:embed="rId6">
            <a:alphaModFix/>
          </a:blip>
          <a:stretch>
            <a:fillRect/>
          </a:stretch>
        </p:blipFill>
        <p:spPr>
          <a:xfrm>
            <a:off x="3613238" y="2184650"/>
            <a:ext cx="1917476" cy="2602824"/>
          </a:xfrm>
          <a:prstGeom prst="rect">
            <a:avLst/>
          </a:prstGeom>
          <a:noFill/>
          <a:ln>
            <a:noFill/>
          </a:ln>
        </p:spPr>
      </p:pic>
      <p:pic>
        <p:nvPicPr>
          <p:cNvPr id="79" name="Google Shape;79;p15"/>
          <p:cNvPicPr preferRelativeResize="0"/>
          <p:nvPr/>
        </p:nvPicPr>
        <p:blipFill>
          <a:blip r:embed="rId7">
            <a:alphaModFix/>
          </a:blip>
          <a:stretch>
            <a:fillRect/>
          </a:stretch>
        </p:blipFill>
        <p:spPr>
          <a:xfrm>
            <a:off x="3748511" y="2347401"/>
            <a:ext cx="1646948" cy="1646948"/>
          </a:xfrm>
          <a:prstGeom prst="rect">
            <a:avLst/>
          </a:prstGeom>
          <a:noFill/>
          <a:ln>
            <a:noFill/>
          </a:ln>
        </p:spPr>
      </p:pic>
      <p:pic>
        <p:nvPicPr>
          <p:cNvPr id="80" name="Google Shape;80;p15"/>
          <p:cNvPicPr preferRelativeResize="0"/>
          <p:nvPr/>
        </p:nvPicPr>
        <p:blipFill rotWithShape="1">
          <a:blip r:embed="rId8">
            <a:alphaModFix/>
          </a:blip>
          <a:srcRect b="29417" l="18756" r="14965" t="29548"/>
          <a:stretch/>
        </p:blipFill>
        <p:spPr>
          <a:xfrm>
            <a:off x="6914925" y="2757975"/>
            <a:ext cx="1917475" cy="21105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Lactation/Breastfeeding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Greenbush La Leche League </a:t>
            </a:r>
            <a:r>
              <a:rPr lang="en" sz="2200"/>
              <a:t>			-</a:t>
            </a:r>
            <a:r>
              <a:rPr lang="en" sz="2200"/>
              <a:t>Cara Rosato Banks</a:t>
            </a:r>
            <a:endParaRPr sz="2200"/>
          </a:p>
        </p:txBody>
      </p:sp>
      <p:sp>
        <p:nvSpPr>
          <p:cNvPr id="91" name="Google Shape;91;p17"/>
          <p:cNvSpPr txBox="1"/>
          <p:nvPr>
            <p:ph idx="1" type="body"/>
          </p:nvPr>
        </p:nvSpPr>
        <p:spPr>
          <a:xfrm>
            <a:off x="311700" y="1052775"/>
            <a:ext cx="8520600" cy="3416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rgbClr val="000000"/>
              </a:buClr>
              <a:buSzPts val="1500"/>
              <a:buChar char="●"/>
            </a:pPr>
            <a:r>
              <a:rPr lang="en" sz="1500">
                <a:solidFill>
                  <a:srgbClr val="000000"/>
                </a:solidFill>
                <a:highlight>
                  <a:srgbClr val="FFFFFF"/>
                </a:highlight>
              </a:rPr>
              <a:t>La Leche League is a non-profit organization and the Leaders are all volunteers.</a:t>
            </a:r>
            <a:endParaRPr sz="1500">
              <a:solidFill>
                <a:srgbClr val="000000"/>
              </a:solidFill>
              <a:highlight>
                <a:srgbClr val="FFFFFF"/>
              </a:highlight>
            </a:endParaRPr>
          </a:p>
          <a:p>
            <a:pPr indent="-323850" lvl="0" marL="457200" rtl="0" algn="l">
              <a:lnSpc>
                <a:spcPct val="100000"/>
              </a:lnSpc>
              <a:spcBef>
                <a:spcPts val="0"/>
              </a:spcBef>
              <a:spcAft>
                <a:spcPts val="0"/>
              </a:spcAft>
              <a:buClr>
                <a:srgbClr val="000000"/>
              </a:buClr>
              <a:buSzPts val="1500"/>
              <a:buChar char="●"/>
            </a:pPr>
            <a:r>
              <a:rPr lang="en" sz="1500">
                <a:solidFill>
                  <a:srgbClr val="000000"/>
                </a:solidFill>
                <a:highlight>
                  <a:srgbClr val="FFFFFF"/>
                </a:highlight>
              </a:rPr>
              <a:t>All lactating and expecting parents and their children are always welcome.</a:t>
            </a:r>
            <a:endParaRPr sz="1500">
              <a:solidFill>
                <a:srgbClr val="000000"/>
              </a:solidFill>
              <a:highlight>
                <a:srgbClr val="FFFFFF"/>
              </a:highlight>
            </a:endParaRPr>
          </a:p>
          <a:p>
            <a:pPr indent="-323850" lvl="0" marL="457200" rtl="0" algn="l">
              <a:lnSpc>
                <a:spcPct val="100000"/>
              </a:lnSpc>
              <a:spcBef>
                <a:spcPts val="0"/>
              </a:spcBef>
              <a:spcAft>
                <a:spcPts val="0"/>
              </a:spcAft>
              <a:buClr>
                <a:srgbClr val="000000"/>
              </a:buClr>
              <a:buSzPts val="1500"/>
              <a:buChar char="●"/>
            </a:pPr>
            <a:r>
              <a:rPr lang="en" sz="1500">
                <a:solidFill>
                  <a:srgbClr val="202124"/>
                </a:solidFill>
                <a:highlight>
                  <a:srgbClr val="FFFFFF"/>
                </a:highlight>
              </a:rPr>
              <a:t>We encourage, inform, educate, support, and promote the use of human milk and the intimate relationship and development that comes from nursing a child for as long as mutually desired. </a:t>
            </a:r>
            <a:endParaRPr sz="1500">
              <a:solidFill>
                <a:srgbClr val="202124"/>
              </a:solidFill>
              <a:highlight>
                <a:srgbClr val="FFFFFF"/>
              </a:highlight>
            </a:endParaRPr>
          </a:p>
          <a:p>
            <a:pPr indent="-323850" lvl="0" marL="457200" rtl="0" algn="l">
              <a:lnSpc>
                <a:spcPct val="100000"/>
              </a:lnSpc>
              <a:spcBef>
                <a:spcPts val="0"/>
              </a:spcBef>
              <a:spcAft>
                <a:spcPts val="0"/>
              </a:spcAft>
              <a:buClr>
                <a:srgbClr val="000000"/>
              </a:buClr>
              <a:buSzPts val="1500"/>
              <a:buChar char="●"/>
            </a:pPr>
            <a:r>
              <a:rPr lang="en" sz="1500">
                <a:solidFill>
                  <a:srgbClr val="202124"/>
                </a:solidFill>
                <a:highlight>
                  <a:srgbClr val="FFFFFF"/>
                </a:highlight>
              </a:rPr>
              <a:t>We hold support group meetings, offer one-on-one help via call, text or email, have a lending library of books and resources and more. </a:t>
            </a:r>
            <a:endParaRPr sz="1500">
              <a:solidFill>
                <a:srgbClr val="202124"/>
              </a:solidFill>
              <a:highlight>
                <a:srgbClr val="FFFFFF"/>
              </a:highlight>
            </a:endParaRPr>
          </a:p>
          <a:p>
            <a:pPr indent="-323850" lvl="0" marL="457200" rtl="0" algn="l">
              <a:lnSpc>
                <a:spcPct val="100000"/>
              </a:lnSpc>
              <a:spcBef>
                <a:spcPts val="0"/>
              </a:spcBef>
              <a:spcAft>
                <a:spcPts val="0"/>
              </a:spcAft>
              <a:buClr>
                <a:srgbClr val="202124"/>
              </a:buClr>
              <a:buSzPts val="1500"/>
              <a:buChar char="●"/>
            </a:pPr>
            <a:r>
              <a:rPr lang="en" sz="1500">
                <a:solidFill>
                  <a:srgbClr val="000000"/>
                </a:solidFill>
                <a:highlight>
                  <a:schemeClr val="lt1"/>
                </a:highlight>
              </a:rPr>
              <a:t>All La Leche League meetings follow a </a:t>
            </a:r>
            <a:r>
              <a:rPr i="1" lang="en" sz="1500">
                <a:solidFill>
                  <a:srgbClr val="000000"/>
                </a:solidFill>
                <a:highlight>
                  <a:schemeClr val="lt1"/>
                </a:highlight>
              </a:rPr>
              <a:t>‘come when you can, leave when you must’</a:t>
            </a:r>
            <a:r>
              <a:rPr lang="en" sz="1500">
                <a:solidFill>
                  <a:srgbClr val="000000"/>
                </a:solidFill>
                <a:highlight>
                  <a:schemeClr val="lt1"/>
                </a:highlight>
              </a:rPr>
              <a:t> policy. Also it’s like a buffet, take what advice you want a leave what you don’t.</a:t>
            </a:r>
            <a:endParaRPr sz="1500">
              <a:solidFill>
                <a:srgbClr val="202124"/>
              </a:solidFill>
              <a:highlight>
                <a:srgbClr val="FFFFFF"/>
              </a:highlight>
            </a:endParaRPr>
          </a:p>
          <a:p>
            <a:pPr indent="-323850" lvl="0" marL="457200" rtl="0" algn="l">
              <a:lnSpc>
                <a:spcPct val="100000"/>
              </a:lnSpc>
              <a:spcBef>
                <a:spcPts val="0"/>
              </a:spcBef>
              <a:spcAft>
                <a:spcPts val="0"/>
              </a:spcAft>
              <a:buClr>
                <a:srgbClr val="000000"/>
              </a:buClr>
              <a:buSzPts val="1500"/>
              <a:buChar char="●"/>
            </a:pPr>
            <a:r>
              <a:rPr lang="en" sz="1500">
                <a:solidFill>
                  <a:srgbClr val="000000"/>
                </a:solidFill>
                <a:highlight>
                  <a:srgbClr val="FFFFFF"/>
                </a:highlight>
              </a:rPr>
              <a:t>Current Schedule:</a:t>
            </a:r>
            <a:endParaRPr sz="1500">
              <a:solidFill>
                <a:srgbClr val="000000"/>
              </a:solidFill>
              <a:highlight>
                <a:srgbClr val="FFFFFF"/>
              </a:highlight>
            </a:endParaRPr>
          </a:p>
          <a:p>
            <a:pPr indent="-323850" lvl="0" marL="914400" rtl="0" algn="l">
              <a:lnSpc>
                <a:spcPct val="100000"/>
              </a:lnSpc>
              <a:spcBef>
                <a:spcPts val="0"/>
              </a:spcBef>
              <a:spcAft>
                <a:spcPts val="0"/>
              </a:spcAft>
              <a:buClr>
                <a:srgbClr val="000000"/>
              </a:buClr>
              <a:buSzPts val="1500"/>
              <a:buFont typeface="Lato"/>
              <a:buChar char="■"/>
            </a:pPr>
            <a:r>
              <a:rPr lang="en" sz="1500">
                <a:solidFill>
                  <a:srgbClr val="000000"/>
                </a:solidFill>
                <a:highlight>
                  <a:srgbClr val="FFFFFF"/>
                </a:highlight>
              </a:rPr>
              <a:t>The second Tuesday of the month from 10 – 11:30 am</a:t>
            </a:r>
            <a:endParaRPr sz="1500">
              <a:solidFill>
                <a:srgbClr val="000000"/>
              </a:solidFill>
              <a:highlight>
                <a:srgbClr val="FFFFFF"/>
              </a:highlight>
            </a:endParaRPr>
          </a:p>
          <a:p>
            <a:pPr indent="-323850" lvl="0" marL="914400" rtl="0" algn="l">
              <a:lnSpc>
                <a:spcPct val="100000"/>
              </a:lnSpc>
              <a:spcBef>
                <a:spcPts val="0"/>
              </a:spcBef>
              <a:spcAft>
                <a:spcPts val="0"/>
              </a:spcAft>
              <a:buClr>
                <a:srgbClr val="000000"/>
              </a:buClr>
              <a:buSzPts val="1500"/>
              <a:buFont typeface="Lato"/>
              <a:buChar char="■"/>
            </a:pPr>
            <a:r>
              <a:rPr lang="en" sz="1500">
                <a:solidFill>
                  <a:srgbClr val="000000"/>
                </a:solidFill>
                <a:highlight>
                  <a:srgbClr val="FFFFFF"/>
                </a:highlight>
              </a:rPr>
              <a:t>The third Thursday of the month from 6:30 – 8 pm</a:t>
            </a:r>
            <a:endParaRPr sz="1500">
              <a:solidFill>
                <a:srgbClr val="000000"/>
              </a:solidFill>
              <a:highlight>
                <a:srgbClr val="FFFFFF"/>
              </a:highlight>
            </a:endParaRPr>
          </a:p>
          <a:p>
            <a:pPr indent="-323850" lvl="0" marL="914400" rtl="0" algn="l">
              <a:lnSpc>
                <a:spcPct val="100000"/>
              </a:lnSpc>
              <a:spcBef>
                <a:spcPts val="0"/>
              </a:spcBef>
              <a:spcAft>
                <a:spcPts val="0"/>
              </a:spcAft>
              <a:buClr>
                <a:srgbClr val="000000"/>
              </a:buClr>
              <a:buSzPts val="1500"/>
              <a:buFont typeface="Droid Serif"/>
              <a:buChar char="■"/>
            </a:pPr>
            <a:r>
              <a:rPr lang="en" sz="1500">
                <a:solidFill>
                  <a:srgbClr val="000000"/>
                </a:solidFill>
                <a:highlight>
                  <a:srgbClr val="FFFFFF"/>
                </a:highlight>
              </a:rPr>
              <a:t>The last Saturday of </a:t>
            </a:r>
            <a:r>
              <a:rPr b="1" lang="en" sz="1500">
                <a:solidFill>
                  <a:srgbClr val="000000"/>
                </a:solidFill>
                <a:highlight>
                  <a:srgbClr val="FFFFFF"/>
                </a:highlight>
              </a:rPr>
              <a:t>odd</a:t>
            </a:r>
            <a:r>
              <a:rPr lang="en" sz="1500">
                <a:solidFill>
                  <a:srgbClr val="000000"/>
                </a:solidFill>
                <a:highlight>
                  <a:srgbClr val="FFFFFF"/>
                </a:highlight>
              </a:rPr>
              <a:t> months from 10 – 11:30 am</a:t>
            </a:r>
            <a:endParaRPr sz="1500">
              <a:solidFill>
                <a:srgbClr val="000000"/>
              </a:solidFill>
              <a:highlight>
                <a:srgbClr val="FFFFFF"/>
              </a:highlight>
            </a:endParaRPr>
          </a:p>
          <a:p>
            <a:pPr indent="-323850" lvl="0" marL="914400" rtl="0" algn="l">
              <a:lnSpc>
                <a:spcPct val="100000"/>
              </a:lnSpc>
              <a:spcBef>
                <a:spcPts val="0"/>
              </a:spcBef>
              <a:spcAft>
                <a:spcPts val="0"/>
              </a:spcAft>
              <a:buClr>
                <a:srgbClr val="000000"/>
              </a:buClr>
              <a:buSzPts val="1500"/>
              <a:buFont typeface="Droid Serif"/>
              <a:buChar char="■"/>
            </a:pPr>
            <a:r>
              <a:rPr b="1" lang="en" sz="1500">
                <a:solidFill>
                  <a:srgbClr val="000000"/>
                </a:solidFill>
                <a:highlight>
                  <a:srgbClr val="FFFFFF"/>
                </a:highlight>
              </a:rPr>
              <a:t>Toddler Focused Meeting</a:t>
            </a:r>
            <a:r>
              <a:rPr lang="en" sz="1500">
                <a:solidFill>
                  <a:srgbClr val="000000"/>
                </a:solidFill>
                <a:highlight>
                  <a:srgbClr val="FFFFFF"/>
                </a:highlight>
              </a:rPr>
              <a:t> the First Monday of the month from 9:30-10:30</a:t>
            </a:r>
            <a:endParaRPr sz="1500">
              <a:solidFill>
                <a:srgbClr val="000000"/>
              </a:solidFill>
              <a:highlight>
                <a:srgbClr val="FFFFFF"/>
              </a:highlight>
            </a:endParaRPr>
          </a:p>
          <a:p>
            <a:pPr indent="-323850" lvl="1" marL="1371600" rtl="0" algn="l">
              <a:lnSpc>
                <a:spcPct val="100000"/>
              </a:lnSpc>
              <a:spcBef>
                <a:spcPts val="0"/>
              </a:spcBef>
              <a:spcAft>
                <a:spcPts val="0"/>
              </a:spcAft>
              <a:buClr>
                <a:srgbClr val="000000"/>
              </a:buClr>
              <a:buSzPts val="1500"/>
              <a:buFont typeface="Arial"/>
              <a:buChar char="○"/>
            </a:pPr>
            <a:r>
              <a:rPr lang="en" sz="1500">
                <a:solidFill>
                  <a:srgbClr val="000000"/>
                </a:solidFill>
                <a:highlight>
                  <a:srgbClr val="FFFFFF"/>
                </a:highlight>
              </a:rPr>
              <a:t>All ages welcome</a:t>
            </a:r>
            <a:endParaRPr sz="1500">
              <a:solidFill>
                <a:srgbClr val="000000"/>
              </a:solidFill>
              <a:highlight>
                <a:srgbClr val="FFFFFF"/>
              </a:highlight>
            </a:endParaRPr>
          </a:p>
          <a:p>
            <a:pPr indent="0" lvl="0" marL="0" rtl="0" algn="l">
              <a:lnSpc>
                <a:spcPct val="100000"/>
              </a:lnSpc>
              <a:spcBef>
                <a:spcPts val="2300"/>
              </a:spcBef>
              <a:spcAft>
                <a:spcPts val="0"/>
              </a:spcAft>
              <a:buNone/>
            </a:pPr>
            <a:r>
              <a:rPr lang="en" sz="1500">
                <a:solidFill>
                  <a:srgbClr val="000000"/>
                </a:solidFill>
                <a:highlight>
                  <a:srgbClr val="FFFFFF"/>
                </a:highlight>
              </a:rPr>
              <a:t>Follow us on: </a:t>
            </a:r>
            <a:r>
              <a:rPr lang="en" sz="1500" u="sng">
                <a:solidFill>
                  <a:schemeClr val="hlink"/>
                </a:solidFill>
                <a:highlight>
                  <a:srgbClr val="FFFFFF"/>
                </a:highlight>
                <a:hlinkClick r:id="rId3"/>
              </a:rPr>
              <a:t>Website</a:t>
            </a:r>
            <a:r>
              <a:rPr lang="en" sz="1500">
                <a:solidFill>
                  <a:srgbClr val="000000"/>
                </a:solidFill>
                <a:highlight>
                  <a:srgbClr val="FFFFFF"/>
                </a:highlight>
              </a:rPr>
              <a:t>, </a:t>
            </a:r>
            <a:r>
              <a:rPr lang="en" sz="1500" u="sng">
                <a:solidFill>
                  <a:schemeClr val="hlink"/>
                </a:solidFill>
                <a:highlight>
                  <a:srgbClr val="FFFFFF"/>
                </a:highlight>
                <a:hlinkClick r:id="rId4"/>
              </a:rPr>
              <a:t>Facebook</a:t>
            </a:r>
            <a:r>
              <a:rPr lang="en" sz="1500">
                <a:solidFill>
                  <a:srgbClr val="000000"/>
                </a:solidFill>
                <a:highlight>
                  <a:srgbClr val="FFFFFF"/>
                </a:highlight>
              </a:rPr>
              <a:t>, </a:t>
            </a:r>
            <a:r>
              <a:rPr lang="en" sz="1500" u="sng">
                <a:solidFill>
                  <a:schemeClr val="hlink"/>
                </a:solidFill>
                <a:highlight>
                  <a:srgbClr val="FFFFFF"/>
                </a:highlight>
                <a:hlinkClick r:id="rId5"/>
              </a:rPr>
              <a:t>Instagram</a:t>
            </a:r>
            <a:endParaRPr sz="1500"/>
          </a:p>
        </p:txBody>
      </p:sp>
      <p:pic>
        <p:nvPicPr>
          <p:cNvPr id="92" name="Google Shape;92;p17"/>
          <p:cNvPicPr preferRelativeResize="0"/>
          <p:nvPr/>
        </p:nvPicPr>
        <p:blipFill>
          <a:blip r:embed="rId6">
            <a:alphaModFix/>
          </a:blip>
          <a:stretch>
            <a:fillRect/>
          </a:stretch>
        </p:blipFill>
        <p:spPr>
          <a:xfrm>
            <a:off x="7578075" y="3343500"/>
            <a:ext cx="1254225" cy="1413699"/>
          </a:xfrm>
          <a:prstGeom prst="rect">
            <a:avLst/>
          </a:prstGeom>
          <a:noFill/>
          <a:ln>
            <a:noFill/>
          </a:ln>
        </p:spPr>
      </p:pic>
      <p:sp>
        <p:nvSpPr>
          <p:cNvPr id="93" name="Google Shape;93;p1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Capital Region Baby Cafés 					</a:t>
            </a:r>
            <a:r>
              <a:rPr lang="en" sz="2200"/>
              <a:t>-Chloe Blaise</a:t>
            </a:r>
            <a:endParaRPr sz="2200"/>
          </a:p>
        </p:txBody>
      </p:sp>
      <p:sp>
        <p:nvSpPr>
          <p:cNvPr id="99" name="Google Shape;99;p18"/>
          <p:cNvSpPr txBox="1"/>
          <p:nvPr>
            <p:ph idx="1" type="body"/>
          </p:nvPr>
        </p:nvSpPr>
        <p:spPr>
          <a:xfrm>
            <a:off x="311700" y="965625"/>
            <a:ext cx="8520600" cy="3416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050505"/>
              </a:buClr>
              <a:buSzPts val="1600"/>
              <a:buChar char="●"/>
            </a:pPr>
            <a:r>
              <a:rPr lang="en" sz="1600">
                <a:solidFill>
                  <a:srgbClr val="050505"/>
                </a:solidFill>
              </a:rPr>
              <a:t>Free Professional lactation support</a:t>
            </a:r>
            <a:endParaRPr sz="1600">
              <a:solidFill>
                <a:srgbClr val="050505"/>
              </a:solidFill>
            </a:endParaRPr>
          </a:p>
          <a:p>
            <a:pPr indent="-330200" lvl="0" marL="457200" rtl="0" algn="l">
              <a:lnSpc>
                <a:spcPct val="100000"/>
              </a:lnSpc>
              <a:spcBef>
                <a:spcPts val="0"/>
              </a:spcBef>
              <a:spcAft>
                <a:spcPts val="0"/>
              </a:spcAft>
              <a:buClr>
                <a:srgbClr val="050505"/>
              </a:buClr>
              <a:buSzPts val="1600"/>
              <a:buChar char="●"/>
            </a:pPr>
            <a:r>
              <a:rPr lang="en" sz="1600">
                <a:solidFill>
                  <a:srgbClr val="050505"/>
                </a:solidFill>
                <a:highlight>
                  <a:srgbClr val="FFFFFF"/>
                </a:highlight>
              </a:rPr>
              <a:t>Anyone is welcome! No insurance required. </a:t>
            </a:r>
            <a:endParaRPr sz="1600">
              <a:solidFill>
                <a:srgbClr val="050505"/>
              </a:solidFill>
              <a:highlight>
                <a:srgbClr val="FFFFFF"/>
              </a:highlight>
            </a:endParaRPr>
          </a:p>
          <a:p>
            <a:pPr indent="-330200" lvl="0" marL="457200" rtl="0" algn="l">
              <a:lnSpc>
                <a:spcPct val="100000"/>
              </a:lnSpc>
              <a:spcBef>
                <a:spcPts val="0"/>
              </a:spcBef>
              <a:spcAft>
                <a:spcPts val="0"/>
              </a:spcAft>
              <a:buClr>
                <a:srgbClr val="050505"/>
              </a:buClr>
              <a:buSzPts val="1600"/>
              <a:buChar char="●"/>
            </a:pPr>
            <a:r>
              <a:rPr lang="en" sz="1600">
                <a:solidFill>
                  <a:srgbClr val="050505"/>
                </a:solidFill>
                <a:highlight>
                  <a:srgbClr val="FFFFFF"/>
                </a:highlight>
              </a:rPr>
              <a:t>Support persons and siblings are welcome as well.</a:t>
            </a:r>
            <a:endParaRPr sz="1600">
              <a:solidFill>
                <a:srgbClr val="050505"/>
              </a:solidFill>
              <a:highlight>
                <a:srgbClr val="FFFFFF"/>
              </a:highlight>
            </a:endParaRPr>
          </a:p>
          <a:p>
            <a:pPr indent="-330200" lvl="0" marL="457200" rtl="0" algn="l">
              <a:lnSpc>
                <a:spcPct val="100000"/>
              </a:lnSpc>
              <a:spcBef>
                <a:spcPts val="0"/>
              </a:spcBef>
              <a:spcAft>
                <a:spcPts val="0"/>
              </a:spcAft>
              <a:buClr>
                <a:srgbClr val="050505"/>
              </a:buClr>
              <a:buSzPts val="1600"/>
              <a:buChar char="●"/>
            </a:pPr>
            <a:r>
              <a:rPr lang="en" sz="1600">
                <a:solidFill>
                  <a:srgbClr val="050505"/>
                </a:solidFill>
                <a:highlight>
                  <a:srgbClr val="FFFFFF"/>
                </a:highlight>
              </a:rPr>
              <a:t>Light refreshments available</a:t>
            </a:r>
            <a:endParaRPr sz="1600">
              <a:solidFill>
                <a:srgbClr val="050505"/>
              </a:solidFill>
              <a:highlight>
                <a:srgbClr val="FFFFFF"/>
              </a:highlight>
            </a:endParaRPr>
          </a:p>
          <a:p>
            <a:pPr indent="0" lvl="0" marL="0" rtl="0" algn="l">
              <a:lnSpc>
                <a:spcPct val="100000"/>
              </a:lnSpc>
              <a:spcBef>
                <a:spcPts val="1200"/>
              </a:spcBef>
              <a:spcAft>
                <a:spcPts val="0"/>
              </a:spcAft>
              <a:buNone/>
            </a:pPr>
            <a:r>
              <a:rPr b="1" lang="en">
                <a:solidFill>
                  <a:srgbClr val="050505"/>
                </a:solidFill>
              </a:rPr>
              <a:t>Baby Cafe Meetings</a:t>
            </a:r>
            <a:endParaRPr b="1">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u="sng">
                <a:solidFill>
                  <a:srgbClr val="050505"/>
                </a:solidFill>
                <a:hlinkClick r:id="rId3">
                  <a:extLst>
                    <a:ext uri="{A12FA001-AC4F-418D-AE19-62706E023703}">
                      <ahyp:hlinkClr val="tx"/>
                    </a:ext>
                  </a:extLst>
                </a:hlinkClick>
              </a:rPr>
              <a:t>Troy Baby Café (Wednesdays 12pm-2pm)</a:t>
            </a:r>
            <a:endParaRPr>
              <a:solidFill>
                <a:srgbClr val="050505"/>
              </a:solidFill>
              <a:uFill>
                <a:noFill/>
              </a:uFill>
              <a:hlinkClick r:id="rId4">
                <a:extLst>
                  <a:ext uri="{A12FA001-AC4F-418D-AE19-62706E023703}">
                    <ahyp:hlinkClr val="tx"/>
                  </a:ext>
                </a:extLst>
              </a:hlinkClick>
            </a:endParaRPr>
          </a:p>
          <a:p>
            <a:pPr indent="-317500" lvl="1" marL="914400" marR="838200" rtl="0" algn="l">
              <a:lnSpc>
                <a:spcPct val="100000"/>
              </a:lnSpc>
              <a:spcBef>
                <a:spcPts val="0"/>
              </a:spcBef>
              <a:spcAft>
                <a:spcPts val="0"/>
              </a:spcAft>
              <a:buClr>
                <a:srgbClr val="050505"/>
              </a:buClr>
              <a:buSzPts val="1400"/>
              <a:buChar char="○"/>
            </a:pPr>
            <a:r>
              <a:rPr lang="en" u="sng">
                <a:solidFill>
                  <a:srgbClr val="050505"/>
                </a:solidFill>
                <a:hlinkClick r:id="rId5">
                  <a:extLst>
                    <a:ext uri="{A12FA001-AC4F-418D-AE19-62706E023703}">
                      <ahyp:hlinkClr val="tx"/>
                    </a:ext>
                  </a:extLst>
                </a:hlinkClick>
              </a:rPr>
              <a:t>Albany Baby Café (Thursdays 11am-1pm)</a:t>
            </a:r>
            <a:endParaRPr>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Schenectady Library </a:t>
            </a:r>
            <a:r>
              <a:rPr lang="en">
                <a:solidFill>
                  <a:srgbClr val="222222"/>
                </a:solidFill>
                <a:highlight>
                  <a:srgbClr val="FFFFFF"/>
                </a:highlight>
              </a:rPr>
              <a:t>Mont Pleasant Branch </a:t>
            </a:r>
            <a:r>
              <a:rPr lang="en">
                <a:solidFill>
                  <a:srgbClr val="050505"/>
                </a:solidFill>
              </a:rPr>
              <a:t>(1st and 3rd Mondays 11am-1pm)</a:t>
            </a:r>
            <a:endParaRPr>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a:solidFill>
                  <a:srgbClr val="222222"/>
                </a:solidFill>
                <a:highlight>
                  <a:srgbClr val="FFFFFF"/>
                </a:highlight>
              </a:rPr>
              <a:t>Schenectady Library Phyllis Bornt Branch (2</a:t>
            </a:r>
            <a:r>
              <a:rPr baseline="30000" lang="en">
                <a:solidFill>
                  <a:srgbClr val="222222"/>
                </a:solidFill>
                <a:highlight>
                  <a:srgbClr val="FFFFFF"/>
                </a:highlight>
              </a:rPr>
              <a:t>nd</a:t>
            </a:r>
            <a:r>
              <a:rPr lang="en">
                <a:solidFill>
                  <a:srgbClr val="222222"/>
                </a:solidFill>
                <a:highlight>
                  <a:srgbClr val="FFFFFF"/>
                </a:highlight>
              </a:rPr>
              <a:t> and 4</a:t>
            </a:r>
            <a:r>
              <a:rPr baseline="30000" lang="en">
                <a:solidFill>
                  <a:srgbClr val="222222"/>
                </a:solidFill>
                <a:highlight>
                  <a:srgbClr val="FFFFFF"/>
                </a:highlight>
              </a:rPr>
              <a:t>th</a:t>
            </a:r>
            <a:r>
              <a:rPr lang="en">
                <a:solidFill>
                  <a:srgbClr val="222222"/>
                </a:solidFill>
                <a:highlight>
                  <a:srgbClr val="FFFFFF"/>
                </a:highlight>
              </a:rPr>
              <a:t> Tuesday of each month </a:t>
            </a:r>
            <a:endParaRPr>
              <a:solidFill>
                <a:srgbClr val="222222"/>
              </a:solidFill>
              <a:highlight>
                <a:srgbClr val="FFFFFF"/>
              </a:highlight>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Petersburg Public Library Caf</a:t>
            </a:r>
            <a:r>
              <a:rPr lang="en">
                <a:solidFill>
                  <a:srgbClr val="050505"/>
                </a:solidFill>
                <a:uFill>
                  <a:noFill/>
                </a:uFill>
                <a:hlinkClick r:id="rId6">
                  <a:extLst>
                    <a:ext uri="{A12FA001-AC4F-418D-AE19-62706E023703}">
                      <ahyp:hlinkClr val="tx"/>
                    </a:ext>
                  </a:extLst>
                </a:hlinkClick>
              </a:rPr>
              <a:t>é</a:t>
            </a:r>
            <a:r>
              <a:rPr lang="en">
                <a:solidFill>
                  <a:srgbClr val="050505"/>
                </a:solidFill>
              </a:rPr>
              <a:t> (1st and 3rd Tuesdays 12:30-2:30)</a:t>
            </a:r>
            <a:endParaRPr>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Pop up </a:t>
            </a:r>
            <a:r>
              <a:rPr lang="en">
                <a:solidFill>
                  <a:srgbClr val="050505"/>
                </a:solidFill>
              </a:rPr>
              <a:t>Caf</a:t>
            </a:r>
            <a:r>
              <a:rPr lang="en">
                <a:solidFill>
                  <a:srgbClr val="050505"/>
                </a:solidFill>
                <a:uFill>
                  <a:noFill/>
                </a:uFill>
                <a:hlinkClick r:id="rId7">
                  <a:extLst>
                    <a:ext uri="{A12FA001-AC4F-418D-AE19-62706E023703}">
                      <ahyp:hlinkClr val="tx"/>
                    </a:ext>
                  </a:extLst>
                </a:hlinkClick>
              </a:rPr>
              <a:t>é</a:t>
            </a:r>
            <a:r>
              <a:rPr lang="en">
                <a:solidFill>
                  <a:srgbClr val="050505"/>
                </a:solidFill>
              </a:rPr>
              <a:t>s</a:t>
            </a:r>
            <a:r>
              <a:rPr lang="en">
                <a:solidFill>
                  <a:srgbClr val="050505"/>
                </a:solidFill>
              </a:rPr>
              <a:t> at Stephentown Memorial Library and elsewhere</a:t>
            </a:r>
            <a:endParaRPr>
              <a:solidFill>
                <a:srgbClr val="050505"/>
              </a:solidFill>
            </a:endParaRPr>
          </a:p>
          <a:p>
            <a:pPr indent="0" lvl="0" marL="0" rtl="0" algn="l">
              <a:lnSpc>
                <a:spcPct val="100000"/>
              </a:lnSpc>
              <a:spcBef>
                <a:spcPts val="1200"/>
              </a:spcBef>
              <a:spcAft>
                <a:spcPts val="0"/>
              </a:spcAft>
              <a:buNone/>
            </a:pPr>
            <a:r>
              <a:rPr b="1" lang="en">
                <a:solidFill>
                  <a:srgbClr val="050505"/>
                </a:solidFill>
              </a:rPr>
              <a:t>Additional Baby Cafe Meetings</a:t>
            </a:r>
            <a:endParaRPr b="1">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u="sng">
                <a:solidFill>
                  <a:srgbClr val="050505"/>
                </a:solidFill>
                <a:hlinkClick r:id="rId8">
                  <a:extLst>
                    <a:ext uri="{A12FA001-AC4F-418D-AE19-62706E023703}">
                      <ahyp:hlinkClr val="tx"/>
                    </a:ext>
                  </a:extLst>
                </a:hlinkClick>
              </a:rPr>
              <a:t>Virtual 1st Wednesday of the Month (6pm-7:30pm)</a:t>
            </a:r>
            <a:endParaRPr>
              <a:solidFill>
                <a:srgbClr val="050505"/>
              </a:solidFill>
              <a:uFill>
                <a:noFill/>
              </a:uFill>
              <a:hlinkClick r:id="rId9">
                <a:extLst>
                  <a:ext uri="{A12FA001-AC4F-418D-AE19-62706E023703}">
                    <ahyp:hlinkClr val="tx"/>
                  </a:ext>
                </a:extLst>
              </a:hlinkClick>
            </a:endParaRPr>
          </a:p>
          <a:p>
            <a:pPr indent="-317500" lvl="1" marL="914400" marR="838200" rtl="0" algn="l">
              <a:lnSpc>
                <a:spcPct val="100000"/>
              </a:lnSpc>
              <a:spcBef>
                <a:spcPts val="0"/>
              </a:spcBef>
              <a:spcAft>
                <a:spcPts val="0"/>
              </a:spcAft>
              <a:buClr>
                <a:srgbClr val="050505"/>
              </a:buClr>
              <a:buSzPts val="1400"/>
              <a:buChar char="○"/>
            </a:pPr>
            <a:r>
              <a:rPr lang="en" u="sng">
                <a:solidFill>
                  <a:srgbClr val="050505"/>
                </a:solidFill>
                <a:hlinkClick r:id="rId10">
                  <a:extLst>
                    <a:ext uri="{A12FA001-AC4F-418D-AE19-62706E023703}">
                      <ahyp:hlinkClr val="tx"/>
                    </a:ext>
                  </a:extLst>
                </a:hlinkClick>
              </a:rPr>
              <a:t>Virtual </a:t>
            </a:r>
            <a:r>
              <a:rPr lang="en" u="sng">
                <a:solidFill>
                  <a:srgbClr val="050505"/>
                </a:solidFill>
                <a:highlight>
                  <a:srgbClr val="FFFFFF"/>
                </a:highlight>
                <a:hlinkClick r:id="rId11">
                  <a:extLst>
                    <a:ext uri="{A12FA001-AC4F-418D-AE19-62706E023703}">
                      <ahyp:hlinkClr val="tx"/>
                    </a:ext>
                  </a:extLst>
                </a:hlinkClick>
              </a:rPr>
              <a:t>3rd Wednesday of the Month (6pm-7:30pm)</a:t>
            </a:r>
            <a:endParaRPr>
              <a:solidFill>
                <a:srgbClr val="050505"/>
              </a:solidFill>
              <a:highlight>
                <a:srgbClr val="FFFFFF"/>
              </a:highlight>
            </a:endParaRPr>
          </a:p>
          <a:p>
            <a:pPr indent="0" lvl="0" marL="0" rtl="0" algn="l">
              <a:spcBef>
                <a:spcPts val="1200"/>
              </a:spcBef>
              <a:spcAft>
                <a:spcPts val="1200"/>
              </a:spcAft>
              <a:buNone/>
            </a:pPr>
            <a:r>
              <a:rPr lang="en" u="sng">
                <a:solidFill>
                  <a:schemeClr val="hlink"/>
                </a:solidFill>
                <a:hlinkClick r:id="rId12"/>
              </a:rPr>
              <a:t>Website</a:t>
            </a:r>
            <a:r>
              <a:rPr lang="en">
                <a:solidFill>
                  <a:srgbClr val="050505"/>
                </a:solidFill>
              </a:rPr>
              <a:t>, </a:t>
            </a:r>
            <a:r>
              <a:rPr lang="en" u="sng">
                <a:solidFill>
                  <a:schemeClr val="hlink"/>
                </a:solidFill>
                <a:hlinkClick r:id="rId13"/>
              </a:rPr>
              <a:t>Facebook</a:t>
            </a:r>
            <a:r>
              <a:rPr lang="en">
                <a:solidFill>
                  <a:srgbClr val="050505"/>
                </a:solidFill>
              </a:rPr>
              <a:t>, </a:t>
            </a:r>
            <a:r>
              <a:rPr lang="en" u="sng">
                <a:solidFill>
                  <a:schemeClr val="hlink"/>
                </a:solidFill>
                <a:hlinkClick r:id="rId14"/>
              </a:rPr>
              <a:t>Instagram</a:t>
            </a:r>
            <a:endParaRPr>
              <a:solidFill>
                <a:srgbClr val="050505"/>
              </a:solidFill>
            </a:endParaRPr>
          </a:p>
        </p:txBody>
      </p:sp>
      <p:pic>
        <p:nvPicPr>
          <p:cNvPr id="100" name="Google Shape;100;p18"/>
          <p:cNvPicPr preferRelativeResize="0"/>
          <p:nvPr/>
        </p:nvPicPr>
        <p:blipFill>
          <a:blip r:embed="rId15">
            <a:alphaModFix/>
          </a:blip>
          <a:stretch>
            <a:fillRect/>
          </a:stretch>
        </p:blipFill>
        <p:spPr>
          <a:xfrm>
            <a:off x="5508063" y="4238613"/>
            <a:ext cx="3324225" cy="638175"/>
          </a:xfrm>
          <a:prstGeom prst="rect">
            <a:avLst/>
          </a:prstGeom>
          <a:noFill/>
          <a:ln>
            <a:noFill/>
          </a:ln>
        </p:spPr>
      </p:pic>
      <p:sp>
        <p:nvSpPr>
          <p:cNvPr id="101" name="Google Shape;101;p1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Lactation Community Circle 		  </a:t>
            </a:r>
            <a:r>
              <a:rPr lang="en" sz="2200"/>
              <a:t>-Rebecca LaBombard</a:t>
            </a:r>
            <a:endParaRPr b="0" sz="220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107" name="Google Shape;107;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Chest/body/breastfeeding support group</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First Friday of the month 12:00-2:00 in Ballston Lake</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Third Thursday of the month 9:30-1130 in Delmar</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Anyone feeding human milk to a baby including partners and caregivers are welcome as are non-school aged children</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Come as you are. Stay or go as you need.</a:t>
            </a:r>
            <a:endParaRPr sz="2000">
              <a:solidFill>
                <a:srgbClr val="202124"/>
              </a:solidFill>
              <a:highlight>
                <a:srgbClr val="FFFFFF"/>
              </a:highlight>
            </a:endParaRPr>
          </a:p>
          <a:p>
            <a:pPr indent="0" lvl="0" marL="0" rtl="0" algn="l">
              <a:spcBef>
                <a:spcPts val="1200"/>
              </a:spcBef>
              <a:spcAft>
                <a:spcPts val="1200"/>
              </a:spcAft>
              <a:buNone/>
            </a:pPr>
            <a:r>
              <a:rPr lang="en" sz="2000" u="sng">
                <a:solidFill>
                  <a:schemeClr val="accent5"/>
                </a:solidFill>
                <a:hlinkClick r:id="rId3">
                  <a:extLst>
                    <a:ext uri="{A12FA001-AC4F-418D-AE19-62706E023703}">
                      <ahyp:hlinkClr val="tx"/>
                    </a:ext>
                  </a:extLst>
                </a:hlinkClick>
              </a:rPr>
              <a:t>Website</a:t>
            </a:r>
            <a:r>
              <a:rPr lang="en"/>
              <a:t>, </a:t>
            </a:r>
            <a:r>
              <a:rPr lang="en" sz="2000" u="sng">
                <a:solidFill>
                  <a:schemeClr val="hlink"/>
                </a:solidFill>
                <a:highlight>
                  <a:srgbClr val="FFFFFF"/>
                </a:highlight>
                <a:hlinkClick r:id="rId4"/>
              </a:rPr>
              <a:t>Facebook</a:t>
            </a:r>
            <a:r>
              <a:rPr lang="en" sz="2000"/>
              <a:t> </a:t>
            </a:r>
            <a:endParaRPr sz="2000"/>
          </a:p>
        </p:txBody>
      </p:sp>
      <p:pic>
        <p:nvPicPr>
          <p:cNvPr id="108" name="Google Shape;108;p19"/>
          <p:cNvPicPr preferRelativeResize="0"/>
          <p:nvPr/>
        </p:nvPicPr>
        <p:blipFill>
          <a:blip r:embed="rId5">
            <a:alphaModFix/>
          </a:blip>
          <a:stretch>
            <a:fillRect/>
          </a:stretch>
        </p:blipFill>
        <p:spPr>
          <a:xfrm>
            <a:off x="5786572" y="4173450"/>
            <a:ext cx="3045729" cy="626100"/>
          </a:xfrm>
          <a:prstGeom prst="rect">
            <a:avLst/>
          </a:prstGeom>
          <a:noFill/>
          <a:ln>
            <a:noFill/>
          </a:ln>
        </p:spPr>
      </p:pic>
      <p:sp>
        <p:nvSpPr>
          <p:cNvPr id="109" name="Google Shape;109;p1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Babywearing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New York Babywearing 				   </a:t>
            </a:r>
            <a:r>
              <a:rPr lang="en" sz="2200"/>
              <a:t>-Rachael Southworth</a:t>
            </a:r>
            <a:endParaRPr sz="2200"/>
          </a:p>
        </p:txBody>
      </p:sp>
      <p:sp>
        <p:nvSpPr>
          <p:cNvPr id="120" name="Google Shape;120;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36550" lvl="0" marL="457200" rtl="0" algn="l">
              <a:spcBef>
                <a:spcPts val="1000"/>
              </a:spcBef>
              <a:spcAft>
                <a:spcPts val="0"/>
              </a:spcAft>
              <a:buClr>
                <a:srgbClr val="222222"/>
              </a:buClr>
              <a:buSzPct val="100000"/>
              <a:buChar char="●"/>
            </a:pPr>
            <a:r>
              <a:rPr lang="en" sz="2000">
                <a:solidFill>
                  <a:srgbClr val="222222"/>
                </a:solidFill>
                <a:highlight>
                  <a:srgbClr val="FFFFFF"/>
                </a:highlight>
              </a:rPr>
              <a:t>Registered 501(c)(3) non-profit - Bringing babies and caregivers together through babywearing education and support.</a:t>
            </a:r>
            <a:endParaRPr sz="2000">
              <a:solidFill>
                <a:srgbClr val="050505"/>
              </a:solidFill>
              <a:highlight>
                <a:schemeClr val="lt1"/>
              </a:highlight>
            </a:endParaRPr>
          </a:p>
          <a:p>
            <a:pPr indent="-336550" lvl="0" marL="457200" rtl="0" algn="l">
              <a:spcBef>
                <a:spcPts val="0"/>
              </a:spcBef>
              <a:spcAft>
                <a:spcPts val="0"/>
              </a:spcAft>
              <a:buClr>
                <a:srgbClr val="222222"/>
              </a:buClr>
              <a:buSzPct val="100000"/>
              <a:buChar char="●"/>
            </a:pPr>
            <a:r>
              <a:rPr lang="en" sz="2000">
                <a:solidFill>
                  <a:srgbClr val="222222"/>
                </a:solidFill>
                <a:highlight>
                  <a:srgbClr val="FFFFFF"/>
                </a:highlight>
              </a:rPr>
              <a:t>4 in-person meetings statewide as well as a virtual meeting option, free try-ons and fit checks at every meeting.</a:t>
            </a:r>
            <a:endParaRPr sz="2000">
              <a:solidFill>
                <a:srgbClr val="050505"/>
              </a:solidFill>
              <a:highlight>
                <a:schemeClr val="lt1"/>
              </a:highlight>
            </a:endParaRPr>
          </a:p>
          <a:p>
            <a:pPr indent="-336550" lvl="0" marL="457200" rtl="0" algn="l">
              <a:spcBef>
                <a:spcPts val="0"/>
              </a:spcBef>
              <a:spcAft>
                <a:spcPts val="0"/>
              </a:spcAft>
              <a:buClr>
                <a:srgbClr val="222222"/>
              </a:buClr>
              <a:buSzPct val="100000"/>
              <a:buFont typeface="Arial"/>
              <a:buChar char="●"/>
            </a:pPr>
            <a:r>
              <a:rPr lang="en" sz="2000">
                <a:solidFill>
                  <a:srgbClr val="222222"/>
                </a:solidFill>
                <a:highlight>
                  <a:srgbClr val="FFFFFF"/>
                </a:highlight>
              </a:rPr>
              <a:t>Meets in Albany the last Sunday of the month 1-2:30, please see our </a:t>
            </a:r>
            <a:r>
              <a:rPr lang="en" sz="2000" u="sng">
                <a:solidFill>
                  <a:schemeClr val="accent5"/>
                </a:solidFill>
                <a:highlight>
                  <a:schemeClr val="lt1"/>
                </a:highlight>
                <a:hlinkClick r:id="rId3">
                  <a:extLst>
                    <a:ext uri="{A12FA001-AC4F-418D-AE19-62706E023703}">
                      <ahyp:hlinkClr val="tx"/>
                    </a:ext>
                  </a:extLst>
                </a:hlinkClick>
              </a:rPr>
              <a:t>Facebook</a:t>
            </a:r>
            <a:r>
              <a:rPr lang="en" sz="2000">
                <a:solidFill>
                  <a:srgbClr val="222222"/>
                </a:solidFill>
                <a:highlight>
                  <a:srgbClr val="FFFFFF"/>
                </a:highlight>
              </a:rPr>
              <a:t> for most up to date event information.</a:t>
            </a:r>
            <a:endParaRPr sz="2000">
              <a:solidFill>
                <a:srgbClr val="050505"/>
              </a:solidFill>
              <a:highlight>
                <a:schemeClr val="lt1"/>
              </a:highlight>
            </a:endParaRPr>
          </a:p>
          <a:p>
            <a:pPr indent="-336550" lvl="0" marL="457200" rtl="0" algn="l">
              <a:spcBef>
                <a:spcPts val="0"/>
              </a:spcBef>
              <a:spcAft>
                <a:spcPts val="0"/>
              </a:spcAft>
              <a:buClr>
                <a:srgbClr val="222222"/>
              </a:buClr>
              <a:buSzPct val="100000"/>
              <a:buChar char="●"/>
            </a:pPr>
            <a:r>
              <a:rPr lang="en" sz="2000">
                <a:solidFill>
                  <a:srgbClr val="222222"/>
                </a:solidFill>
                <a:highlight>
                  <a:srgbClr val="FFFFFF"/>
                </a:highlight>
              </a:rPr>
              <a:t>Become a </a:t>
            </a:r>
            <a:r>
              <a:rPr lang="en" sz="2000" u="sng">
                <a:solidFill>
                  <a:schemeClr val="hlink"/>
                </a:solidFill>
                <a:highlight>
                  <a:srgbClr val="FFFFFF"/>
                </a:highlight>
                <a:hlinkClick r:id="rId4"/>
              </a:rPr>
              <a:t>sustaining member</a:t>
            </a:r>
            <a:r>
              <a:rPr lang="en" sz="2000">
                <a:solidFill>
                  <a:srgbClr val="222222"/>
                </a:solidFill>
                <a:highlight>
                  <a:srgbClr val="FFFFFF"/>
                </a:highlight>
              </a:rPr>
              <a:t> to get access to a wide variety of carriers to take home and try from our </a:t>
            </a:r>
            <a:r>
              <a:rPr lang="en" sz="2000" u="sng">
                <a:solidFill>
                  <a:schemeClr val="hlink"/>
                </a:solidFill>
                <a:highlight>
                  <a:srgbClr val="FFFFFF"/>
                </a:highlight>
                <a:hlinkClick r:id="rId5"/>
              </a:rPr>
              <a:t>library</a:t>
            </a:r>
            <a:r>
              <a:rPr lang="en" sz="2000">
                <a:solidFill>
                  <a:srgbClr val="222222"/>
                </a:solidFill>
                <a:highlight>
                  <a:srgbClr val="FFFFFF"/>
                </a:highlight>
              </a:rPr>
              <a:t>.</a:t>
            </a:r>
            <a:endParaRPr sz="2000">
              <a:solidFill>
                <a:srgbClr val="222222"/>
              </a:solidFill>
              <a:highlight>
                <a:srgbClr val="FFFFFF"/>
              </a:highlight>
            </a:endParaRPr>
          </a:p>
          <a:p>
            <a:pPr indent="-336550" lvl="0" marL="457200" rtl="0" algn="l">
              <a:spcBef>
                <a:spcPts val="0"/>
              </a:spcBef>
              <a:spcAft>
                <a:spcPts val="0"/>
              </a:spcAft>
              <a:buClr>
                <a:srgbClr val="222222"/>
              </a:buClr>
              <a:buSzPct val="100000"/>
              <a:buFont typeface="Arial"/>
              <a:buChar char="●"/>
            </a:pPr>
            <a:r>
              <a:rPr lang="en" sz="2000">
                <a:solidFill>
                  <a:srgbClr val="222222"/>
                </a:solidFill>
                <a:highlight>
                  <a:srgbClr val="FFFFFF"/>
                </a:highlight>
              </a:rPr>
              <a:t>Join our </a:t>
            </a:r>
            <a:r>
              <a:rPr lang="en" sz="2000" u="sng">
                <a:solidFill>
                  <a:schemeClr val="accent5"/>
                </a:solidFill>
                <a:highlight>
                  <a:schemeClr val="lt1"/>
                </a:highlight>
                <a:hlinkClick r:id="rId6">
                  <a:extLst>
                    <a:ext uri="{A12FA001-AC4F-418D-AE19-62706E023703}">
                      <ahyp:hlinkClr val="tx"/>
                    </a:ext>
                  </a:extLst>
                </a:hlinkClick>
              </a:rPr>
              <a:t>Facebook</a:t>
            </a:r>
            <a:r>
              <a:rPr lang="en" sz="2000">
                <a:solidFill>
                  <a:srgbClr val="222222"/>
                </a:solidFill>
                <a:highlight>
                  <a:srgbClr val="FFFFFF"/>
                </a:highlight>
              </a:rPr>
              <a:t> group for ongoing support.</a:t>
            </a:r>
            <a:endParaRPr sz="2000">
              <a:solidFill>
                <a:srgbClr val="222222"/>
              </a:solidFill>
              <a:highlight>
                <a:srgbClr val="FFFFFF"/>
              </a:highlight>
            </a:endParaRPr>
          </a:p>
          <a:p>
            <a:pPr indent="-336550" lvl="0" marL="457200" rtl="0" algn="l">
              <a:spcBef>
                <a:spcPts val="0"/>
              </a:spcBef>
              <a:spcAft>
                <a:spcPts val="0"/>
              </a:spcAft>
              <a:buClr>
                <a:srgbClr val="222222"/>
              </a:buClr>
              <a:buSzPct val="100000"/>
              <a:buChar char="●"/>
            </a:pPr>
            <a:r>
              <a:rPr lang="en" sz="2000">
                <a:solidFill>
                  <a:srgbClr val="222222"/>
                </a:solidFill>
                <a:highlight>
                  <a:srgbClr val="FFFFFF"/>
                </a:highlight>
              </a:rPr>
              <a:t>Volunteers can receive free training to become babywearing educators.</a:t>
            </a:r>
            <a:endParaRPr sz="2000">
              <a:solidFill>
                <a:srgbClr val="050505"/>
              </a:solidFill>
              <a:highlight>
                <a:schemeClr val="lt1"/>
              </a:highlight>
            </a:endParaRPr>
          </a:p>
          <a:p>
            <a:pPr indent="0" lvl="0" marL="457200" rtl="0" algn="l">
              <a:lnSpc>
                <a:spcPct val="100000"/>
              </a:lnSpc>
              <a:spcBef>
                <a:spcPts val="1000"/>
              </a:spcBef>
              <a:spcAft>
                <a:spcPts val="0"/>
              </a:spcAft>
              <a:buNone/>
            </a:pPr>
            <a:r>
              <a:t/>
            </a:r>
            <a:endParaRPr sz="2000">
              <a:solidFill>
                <a:srgbClr val="050505"/>
              </a:solidFill>
              <a:highlight>
                <a:schemeClr val="lt1"/>
              </a:highlight>
            </a:endParaRPr>
          </a:p>
          <a:p>
            <a:pPr indent="0" lvl="0" marL="0" rtl="0" algn="l">
              <a:spcBef>
                <a:spcPts val="0"/>
              </a:spcBef>
              <a:spcAft>
                <a:spcPts val="1200"/>
              </a:spcAft>
              <a:buNone/>
            </a:pPr>
            <a:r>
              <a:rPr lang="en" u="sng">
                <a:solidFill>
                  <a:schemeClr val="hlink"/>
                </a:solidFill>
                <a:highlight>
                  <a:srgbClr val="FFFFFF"/>
                </a:highlight>
                <a:hlinkClick r:id="rId7"/>
              </a:rPr>
              <a:t>Website</a:t>
            </a:r>
            <a:r>
              <a:rPr lang="en">
                <a:solidFill>
                  <a:srgbClr val="050505"/>
                </a:solidFill>
                <a:highlight>
                  <a:srgbClr val="FFFFFF"/>
                </a:highlight>
              </a:rPr>
              <a:t>, </a:t>
            </a:r>
            <a:r>
              <a:rPr lang="en" u="sng">
                <a:solidFill>
                  <a:schemeClr val="hlink"/>
                </a:solidFill>
                <a:highlight>
                  <a:srgbClr val="FFFFFF"/>
                </a:highlight>
                <a:hlinkClick r:id="rId8"/>
              </a:rPr>
              <a:t>Facebook</a:t>
            </a:r>
            <a:r>
              <a:rPr lang="en">
                <a:solidFill>
                  <a:srgbClr val="050505"/>
                </a:solidFill>
                <a:highlight>
                  <a:srgbClr val="FFFFFF"/>
                </a:highlight>
              </a:rPr>
              <a:t> or email </a:t>
            </a:r>
            <a:r>
              <a:rPr lang="en" u="sng">
                <a:solidFill>
                  <a:schemeClr val="hlink"/>
                </a:solidFill>
                <a:highlight>
                  <a:srgbClr val="FFFFFF"/>
                </a:highlight>
                <a:hlinkClick r:id="rId9"/>
              </a:rPr>
              <a:t>nybabywearing@gmail.com</a:t>
            </a:r>
            <a:endParaRPr>
              <a:solidFill>
                <a:srgbClr val="050505"/>
              </a:solidFill>
              <a:highlight>
                <a:srgbClr val="FFFFFF"/>
              </a:highlight>
            </a:endParaRPr>
          </a:p>
        </p:txBody>
      </p:sp>
      <p:pic>
        <p:nvPicPr>
          <p:cNvPr id="121" name="Google Shape;121;p21"/>
          <p:cNvPicPr preferRelativeResize="0"/>
          <p:nvPr/>
        </p:nvPicPr>
        <p:blipFill>
          <a:blip r:embed="rId10">
            <a:alphaModFix/>
          </a:blip>
          <a:stretch>
            <a:fillRect/>
          </a:stretch>
        </p:blipFill>
        <p:spPr>
          <a:xfrm>
            <a:off x="7561500" y="3669475"/>
            <a:ext cx="1270801" cy="1270801"/>
          </a:xfrm>
          <a:prstGeom prst="rect">
            <a:avLst/>
          </a:prstGeom>
          <a:noFill/>
          <a:ln>
            <a:noFill/>
          </a:ln>
        </p:spPr>
      </p:pic>
      <p:sp>
        <p:nvSpPr>
          <p:cNvPr id="122" name="Google Shape;122;p2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4</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Slingbabies</a:t>
            </a:r>
            <a:r>
              <a:rPr lang="en"/>
              <a:t>						     </a:t>
            </a:r>
            <a:r>
              <a:rPr lang="en" sz="2200"/>
              <a:t>-Heather Tremblay-Croteau</a:t>
            </a:r>
            <a:endParaRPr sz="2200"/>
          </a:p>
        </p:txBody>
      </p:sp>
      <p:sp>
        <p:nvSpPr>
          <p:cNvPr id="128" name="Google Shape;12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55600" lvl="0" marL="457200" marR="2286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Free fit checks/fittings and education on Babywearing and child wearing.</a:t>
            </a:r>
            <a:endParaRPr sz="2000">
              <a:solidFill>
                <a:srgbClr val="202124"/>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Is an independent, nonprofit, all volunteer run organization</a:t>
            </a:r>
            <a:r>
              <a:rPr lang="en" sz="2000">
                <a:solidFill>
                  <a:srgbClr val="41403C"/>
                </a:solidFill>
                <a:highlight>
                  <a:srgbClr val="FFFFFF"/>
                </a:highlight>
              </a:rPr>
              <a:t> that helps parents choose and safely use baby carriers and slings. </a:t>
            </a:r>
            <a:endParaRPr sz="2000">
              <a:solidFill>
                <a:srgbClr val="41403C"/>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41403C"/>
                </a:solidFill>
                <a:highlight>
                  <a:srgbClr val="FFFFFF"/>
                </a:highlight>
              </a:rPr>
              <a:t>We do not sell slings or any type of baby carrier. Instead, we offer a </a:t>
            </a:r>
            <a:r>
              <a:rPr lang="en" sz="2000" u="sng">
                <a:solidFill>
                  <a:srgbClr val="E86D00"/>
                </a:solidFill>
                <a:highlight>
                  <a:srgbClr val="FFFFFF"/>
                </a:highlight>
                <a:hlinkClick r:id="rId3">
                  <a:extLst>
                    <a:ext uri="{A12FA001-AC4F-418D-AE19-62706E023703}">
                      <ahyp:hlinkClr val="tx"/>
                    </a:ext>
                  </a:extLst>
                </a:hlinkClick>
              </a:rPr>
              <a:t>lending library</a:t>
            </a:r>
            <a:r>
              <a:rPr lang="en" sz="2000">
                <a:solidFill>
                  <a:srgbClr val="41403C"/>
                </a:solidFill>
                <a:highlight>
                  <a:srgbClr val="FFFFFF"/>
                </a:highlight>
              </a:rPr>
              <a:t> filled with a large variety of carriers/slings that people can check out and try. </a:t>
            </a:r>
            <a:endParaRPr sz="2000">
              <a:solidFill>
                <a:srgbClr val="41403C"/>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41403C"/>
                </a:solidFill>
                <a:highlight>
                  <a:srgbClr val="FFFFFF"/>
                </a:highlight>
              </a:rPr>
              <a:t>We also offer many educational materials showing proper techniques that can be borrowed.</a:t>
            </a:r>
            <a:endParaRPr sz="2000">
              <a:solidFill>
                <a:srgbClr val="41403C"/>
              </a:solidFill>
              <a:highlight>
                <a:srgbClr val="FFFFFF"/>
              </a:highlight>
            </a:endParaRPr>
          </a:p>
          <a:p>
            <a:pPr indent="0" lvl="0" marL="457200" marR="228600" rtl="0" algn="l">
              <a:lnSpc>
                <a:spcPct val="100000"/>
              </a:lnSpc>
              <a:spcBef>
                <a:spcPts val="0"/>
              </a:spcBef>
              <a:spcAft>
                <a:spcPts val="0"/>
              </a:spcAft>
              <a:buNone/>
            </a:pPr>
            <a:r>
              <a:t/>
            </a:r>
            <a:endParaRPr sz="2000">
              <a:solidFill>
                <a:srgbClr val="41403C"/>
              </a:solidFill>
              <a:highlight>
                <a:srgbClr val="FFFFFF"/>
              </a:highlight>
            </a:endParaRPr>
          </a:p>
          <a:p>
            <a:pPr indent="0" lvl="0" marL="0" marR="228600" rtl="0" algn="l">
              <a:lnSpc>
                <a:spcPct val="100000"/>
              </a:lnSpc>
              <a:spcBef>
                <a:spcPts val="0"/>
              </a:spcBef>
              <a:spcAft>
                <a:spcPts val="0"/>
              </a:spcAft>
              <a:buNone/>
            </a:pPr>
            <a:r>
              <a:rPr lang="en" sz="2000" u="sng">
                <a:solidFill>
                  <a:schemeClr val="hlink"/>
                </a:solidFill>
                <a:highlight>
                  <a:srgbClr val="FFFFFF"/>
                </a:highlight>
                <a:hlinkClick r:id="rId4"/>
              </a:rPr>
              <a:t>Website</a:t>
            </a:r>
            <a:r>
              <a:rPr lang="en" sz="2000">
                <a:solidFill>
                  <a:srgbClr val="202124"/>
                </a:solidFill>
                <a:highlight>
                  <a:srgbClr val="FFFFFF"/>
                </a:highlight>
              </a:rPr>
              <a:t>, </a:t>
            </a:r>
            <a:r>
              <a:rPr lang="en" sz="2000" u="sng">
                <a:solidFill>
                  <a:schemeClr val="hlink"/>
                </a:solidFill>
                <a:highlight>
                  <a:srgbClr val="FFFFFF"/>
                </a:highlight>
                <a:hlinkClick r:id="rId5"/>
              </a:rPr>
              <a:t>Facebook</a:t>
            </a:r>
            <a:endParaRPr sz="2000">
              <a:solidFill>
                <a:srgbClr val="202124"/>
              </a:solidFill>
              <a:highlight>
                <a:srgbClr val="FFFFFF"/>
              </a:highlight>
            </a:endParaRPr>
          </a:p>
          <a:p>
            <a:pPr indent="0" lvl="0" marL="228600" marR="228600" rtl="0" algn="l">
              <a:lnSpc>
                <a:spcPct val="100000"/>
              </a:lnSpc>
              <a:spcBef>
                <a:spcPts val="0"/>
              </a:spcBef>
              <a:spcAft>
                <a:spcPts val="0"/>
              </a:spcAft>
              <a:buNone/>
            </a:pPr>
            <a:r>
              <a:t/>
            </a:r>
            <a:endParaRPr sz="2000">
              <a:solidFill>
                <a:srgbClr val="202124"/>
              </a:solidFill>
              <a:highlight>
                <a:srgbClr val="FFFFFF"/>
              </a:highlight>
            </a:endParaRPr>
          </a:p>
          <a:p>
            <a:pPr indent="0" lvl="0" marL="0" rtl="0" algn="l">
              <a:lnSpc>
                <a:spcPct val="100000"/>
              </a:lnSpc>
              <a:spcBef>
                <a:spcPts val="0"/>
              </a:spcBef>
              <a:spcAft>
                <a:spcPts val="0"/>
              </a:spcAft>
              <a:buNone/>
            </a:pPr>
            <a:r>
              <a:t/>
            </a:r>
            <a:endParaRPr sz="2000"/>
          </a:p>
        </p:txBody>
      </p:sp>
      <p:pic>
        <p:nvPicPr>
          <p:cNvPr id="129" name="Google Shape;129;p22"/>
          <p:cNvPicPr preferRelativeResize="0"/>
          <p:nvPr/>
        </p:nvPicPr>
        <p:blipFill>
          <a:blip r:embed="rId6">
            <a:alphaModFix/>
          </a:blip>
          <a:stretch>
            <a:fillRect/>
          </a:stretch>
        </p:blipFill>
        <p:spPr>
          <a:xfrm>
            <a:off x="7725175" y="3867625"/>
            <a:ext cx="1107125" cy="1107125"/>
          </a:xfrm>
          <a:prstGeom prst="rect">
            <a:avLst/>
          </a:prstGeom>
          <a:noFill/>
          <a:ln>
            <a:noFill/>
          </a:ln>
        </p:spPr>
      </p:pic>
      <p:sp>
        <p:nvSpPr>
          <p:cNvPr id="130" name="Google Shape;130;p2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5</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Birth support &amp; Postpartum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Empowered Birth 518 						</a:t>
            </a:r>
            <a:r>
              <a:rPr lang="en" sz="2200"/>
              <a:t>-Amy Funaro</a:t>
            </a:r>
            <a:endParaRPr sz="2200"/>
          </a:p>
        </p:txBody>
      </p:sp>
      <p:sp>
        <p:nvSpPr>
          <p:cNvPr id="141" name="Google Shape;141;p24"/>
          <p:cNvSpPr txBox="1"/>
          <p:nvPr>
            <p:ph idx="1" type="body"/>
          </p:nvPr>
        </p:nvSpPr>
        <p:spPr>
          <a:xfrm>
            <a:off x="311700" y="1017450"/>
            <a:ext cx="8520600" cy="3416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accent1"/>
              </a:buClr>
              <a:buSzPts val="2000"/>
              <a:buChar char="●"/>
            </a:pPr>
            <a:r>
              <a:rPr lang="en" sz="2000">
                <a:solidFill>
                  <a:schemeClr val="accent1"/>
                </a:solidFill>
              </a:rPr>
              <a:t>We are a birth and parenting support group created for parents by parents. </a:t>
            </a:r>
            <a:endParaRPr sz="2000">
              <a:solidFill>
                <a:schemeClr val="accent1"/>
              </a:solidFill>
            </a:endParaRPr>
          </a:p>
          <a:p>
            <a:pPr indent="-355600" lvl="0" marL="457200" rtl="0" algn="l">
              <a:spcBef>
                <a:spcPts val="0"/>
              </a:spcBef>
              <a:spcAft>
                <a:spcPts val="0"/>
              </a:spcAft>
              <a:buClr>
                <a:schemeClr val="accent1"/>
              </a:buClr>
              <a:buSzPts val="2000"/>
              <a:buChar char="●"/>
            </a:pPr>
            <a:r>
              <a:rPr lang="en" sz="2000">
                <a:solidFill>
                  <a:schemeClr val="accent1"/>
                </a:solidFill>
              </a:rPr>
              <a:t>Meets Monthly in Delmar, NY</a:t>
            </a:r>
            <a:endParaRPr sz="2000">
              <a:solidFill>
                <a:schemeClr val="accent1"/>
              </a:solidFill>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rgbClr val="FFFFFF"/>
                </a:highlight>
              </a:rPr>
              <a:t>We cover a wide range of topics, from first-time parenting to welcoming second or third children, VBAC (Vaginal Birth After Cesarean), positive birth stories, the role of partners in parenting, and postpartum life.</a:t>
            </a:r>
            <a:endParaRPr sz="1600">
              <a:solidFill>
                <a:srgbClr val="222222"/>
              </a:solidFill>
              <a:highlight>
                <a:srgbClr val="FFFFFF"/>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rgbClr val="FFFFFF"/>
                </a:highlight>
              </a:rPr>
              <a:t>We believe in the power of positivity and understand that our diverse experiences unite and inspire us.</a:t>
            </a:r>
            <a:endParaRPr sz="1600">
              <a:solidFill>
                <a:srgbClr val="222222"/>
              </a:solidFill>
              <a:highlight>
                <a:srgbClr val="FFFFFF"/>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rgbClr val="FFFFFF"/>
                </a:highlight>
              </a:rPr>
              <a:t>We offer a comfortable, encouraging space for parents to find                  empowerment, advice, and resources.</a:t>
            </a:r>
            <a:endParaRPr sz="1600">
              <a:solidFill>
                <a:srgbClr val="222222"/>
              </a:solidFill>
              <a:highlight>
                <a:srgbClr val="FFFFFF"/>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rgbClr val="FFFFFF"/>
                </a:highlight>
              </a:rPr>
              <a:t>We are an inclusive community committed to uplifting and supporting                              each other.</a:t>
            </a:r>
            <a:endParaRPr sz="1600">
              <a:solidFill>
                <a:srgbClr val="222222"/>
              </a:solidFill>
              <a:highlight>
                <a:srgbClr val="FFFFFF"/>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rgbClr val="FFFFFF"/>
                </a:highlight>
              </a:rPr>
              <a:t>We are here to celebrate the strength within each of YOU!</a:t>
            </a:r>
            <a:endParaRPr sz="1600">
              <a:solidFill>
                <a:schemeClr val="accent1"/>
              </a:solidFill>
            </a:endParaRPr>
          </a:p>
          <a:p>
            <a:pPr indent="0" lvl="0" marL="0" rtl="0" algn="l">
              <a:spcBef>
                <a:spcPts val="0"/>
              </a:spcBef>
              <a:spcAft>
                <a:spcPts val="1200"/>
              </a:spcAft>
              <a:buNone/>
            </a:pPr>
            <a:r>
              <a:rPr lang="en" sz="1700">
                <a:solidFill>
                  <a:schemeClr val="accent1"/>
                </a:solidFill>
              </a:rPr>
              <a:t>Follow us on </a:t>
            </a:r>
            <a:r>
              <a:rPr lang="en" sz="1700" u="sng">
                <a:solidFill>
                  <a:schemeClr val="hlink"/>
                </a:solidFill>
                <a:hlinkClick r:id="rId3"/>
              </a:rPr>
              <a:t>Facebook</a:t>
            </a:r>
            <a:r>
              <a:rPr lang="en" sz="1700">
                <a:solidFill>
                  <a:schemeClr val="accent1"/>
                </a:solidFill>
              </a:rPr>
              <a:t>, </a:t>
            </a:r>
            <a:r>
              <a:rPr lang="en" sz="1700" u="sng">
                <a:solidFill>
                  <a:schemeClr val="hlink"/>
                </a:solidFill>
                <a:hlinkClick r:id="rId4"/>
              </a:rPr>
              <a:t>Instagram</a:t>
            </a:r>
            <a:r>
              <a:rPr lang="en" sz="1700">
                <a:solidFill>
                  <a:schemeClr val="accent1"/>
                </a:solidFill>
              </a:rPr>
              <a:t>, or email </a:t>
            </a:r>
            <a:r>
              <a:rPr lang="en" sz="1700" u="sng">
                <a:solidFill>
                  <a:schemeClr val="hlink"/>
                </a:solidFill>
                <a:highlight>
                  <a:srgbClr val="FFFFFF"/>
                </a:highlight>
                <a:hlinkClick r:id="rId5"/>
              </a:rPr>
              <a:t>empoweredbirth518@gmail.com</a:t>
            </a:r>
            <a:endParaRPr sz="1700">
              <a:solidFill>
                <a:schemeClr val="accent1"/>
              </a:solidFill>
            </a:endParaRPr>
          </a:p>
        </p:txBody>
      </p:sp>
      <p:pic>
        <p:nvPicPr>
          <p:cNvPr id="142" name="Google Shape;142;p24"/>
          <p:cNvPicPr preferRelativeResize="0"/>
          <p:nvPr/>
        </p:nvPicPr>
        <p:blipFill rotWithShape="1">
          <a:blip r:embed="rId6">
            <a:alphaModFix/>
          </a:blip>
          <a:srcRect b="16446" l="20197" r="19528" t="11919"/>
          <a:stretch/>
        </p:blipFill>
        <p:spPr>
          <a:xfrm>
            <a:off x="7693923" y="3415174"/>
            <a:ext cx="1138375" cy="1537225"/>
          </a:xfrm>
          <a:prstGeom prst="rect">
            <a:avLst/>
          </a:prstGeom>
          <a:noFill/>
          <a:ln>
            <a:noFill/>
          </a:ln>
        </p:spPr>
      </p:pic>
      <p:sp>
        <p:nvSpPr>
          <p:cNvPr id="143" name="Google Shape;143;p24"/>
          <p:cNvSpPr txBox="1"/>
          <p:nvPr/>
        </p:nvSpPr>
        <p:spPr>
          <a:xfrm>
            <a:off x="203150" y="414725"/>
            <a:ext cx="478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144" name="Google Shape;144;p2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365850" lvl="0" marL="0" rtl="0" algn="l">
              <a:spcBef>
                <a:spcPts val="0"/>
              </a:spcBef>
              <a:spcAft>
                <a:spcPts val="0"/>
              </a:spcAft>
              <a:buNone/>
            </a:pPr>
            <a:r>
              <a:rPr lang="en"/>
              <a:t>6</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Postpartum Support for Parents      </a:t>
            </a:r>
            <a:r>
              <a:rPr lang="en" sz="2200"/>
              <a:t>-Ariana Stadtlander</a:t>
            </a:r>
            <a:endParaRPr sz="2200"/>
          </a:p>
        </p:txBody>
      </p:sp>
      <p:sp>
        <p:nvSpPr>
          <p:cNvPr id="150" name="Google Shape;150;p25"/>
          <p:cNvSpPr txBox="1"/>
          <p:nvPr>
            <p:ph idx="1" type="body"/>
          </p:nvPr>
        </p:nvSpPr>
        <p:spPr>
          <a:xfrm>
            <a:off x="311700" y="1017450"/>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202124"/>
              </a:buClr>
              <a:buSzPts val="1800"/>
              <a:buChar char="●"/>
            </a:pPr>
            <a:r>
              <a:rPr lang="en">
                <a:solidFill>
                  <a:srgbClr val="202124"/>
                </a:solidFill>
                <a:highlight>
                  <a:srgbClr val="FFFFFF"/>
                </a:highlight>
              </a:rPr>
              <a:t>Based out of Delmar, NY</a:t>
            </a:r>
            <a:endParaRPr>
              <a:solidFill>
                <a:srgbClr val="202124"/>
              </a:solidFill>
              <a:highlight>
                <a:srgbClr val="FFFFFF"/>
              </a:highlight>
            </a:endParaRPr>
          </a:p>
          <a:p>
            <a:pPr indent="-342900" lvl="0" marL="457200" rtl="0" algn="l">
              <a:spcBef>
                <a:spcPts val="0"/>
              </a:spcBef>
              <a:spcAft>
                <a:spcPts val="0"/>
              </a:spcAft>
              <a:buClr>
                <a:srgbClr val="202124"/>
              </a:buClr>
              <a:buSzPts val="1800"/>
              <a:buChar char="●"/>
            </a:pPr>
            <a:r>
              <a:rPr lang="en">
                <a:solidFill>
                  <a:srgbClr val="202124"/>
                </a:solidFill>
                <a:highlight>
                  <a:srgbClr val="FFFFFF"/>
                </a:highlight>
              </a:rPr>
              <a:t>Designed to encourage and validate parents, and to build community with others who are on the same journey!</a:t>
            </a:r>
            <a:endParaRPr>
              <a:solidFill>
                <a:srgbClr val="202124"/>
              </a:solidFill>
              <a:highlight>
                <a:srgbClr val="FFFFFF"/>
              </a:highlight>
            </a:endParaRPr>
          </a:p>
          <a:p>
            <a:pPr indent="-342900" lvl="0" marL="457200" rtl="0" algn="l">
              <a:spcBef>
                <a:spcPts val="0"/>
              </a:spcBef>
              <a:spcAft>
                <a:spcPts val="0"/>
              </a:spcAft>
              <a:buClr>
                <a:srgbClr val="202124"/>
              </a:buClr>
              <a:buSzPts val="1800"/>
              <a:buChar char="●"/>
            </a:pPr>
            <a:r>
              <a:rPr lang="en">
                <a:solidFill>
                  <a:srgbClr val="202124"/>
                </a:solidFill>
                <a:highlight>
                  <a:srgbClr val="FFFFFF"/>
                </a:highlight>
              </a:rPr>
              <a:t>Meets in-person at Empowered Midwifery Care on the first Saturday of every month from 10:30am-12:00pm</a:t>
            </a:r>
            <a:endParaRPr>
              <a:solidFill>
                <a:srgbClr val="202124"/>
              </a:solidFill>
              <a:highlight>
                <a:srgbClr val="FFFFFF"/>
              </a:highlight>
            </a:endParaRPr>
          </a:p>
          <a:p>
            <a:pPr indent="-342900" lvl="0" marL="457200" rtl="0" algn="l">
              <a:spcBef>
                <a:spcPts val="0"/>
              </a:spcBef>
              <a:spcAft>
                <a:spcPts val="0"/>
              </a:spcAft>
              <a:buClr>
                <a:srgbClr val="202124"/>
              </a:buClr>
              <a:buSzPts val="1800"/>
              <a:buChar char="●"/>
            </a:pPr>
            <a:r>
              <a:rPr lang="en">
                <a:solidFill>
                  <a:srgbClr val="202124"/>
                </a:solidFill>
                <a:highlight>
                  <a:srgbClr val="FFFFFF"/>
                </a:highlight>
              </a:rPr>
              <a:t>Meets virtually over Google Meets on the third Monday of every month from 7:00-8:00pm</a:t>
            </a:r>
            <a:endParaRPr>
              <a:solidFill>
                <a:srgbClr val="202124"/>
              </a:solidFill>
              <a:highlight>
                <a:srgbClr val="FFFFFF"/>
              </a:highlight>
            </a:endParaRPr>
          </a:p>
          <a:p>
            <a:pPr indent="-342900" lvl="0" marL="457200" rtl="0" algn="l">
              <a:spcBef>
                <a:spcPts val="0"/>
              </a:spcBef>
              <a:spcAft>
                <a:spcPts val="0"/>
              </a:spcAft>
              <a:buClr>
                <a:srgbClr val="202124"/>
              </a:buClr>
              <a:buSzPts val="1800"/>
              <a:buChar char="●"/>
            </a:pPr>
            <a:r>
              <a:rPr lang="en">
                <a:solidFill>
                  <a:srgbClr val="202124"/>
                </a:solidFill>
                <a:highlight>
                  <a:srgbClr val="FFFFFF"/>
                </a:highlight>
              </a:rPr>
              <a:t>Free and open to all parents and partners of children ages 2 and younger. Registration is required.</a:t>
            </a:r>
            <a:endParaRPr>
              <a:solidFill>
                <a:srgbClr val="202124"/>
              </a:solidFill>
              <a:highlight>
                <a:srgbClr val="FFFFFF"/>
              </a:highlight>
            </a:endParaRPr>
          </a:p>
          <a:p>
            <a:pPr indent="0" lvl="0" marL="0" rtl="0" algn="l">
              <a:spcBef>
                <a:spcPts val="1200"/>
              </a:spcBef>
              <a:spcAft>
                <a:spcPts val="1200"/>
              </a:spcAft>
              <a:buNone/>
            </a:pPr>
            <a:r>
              <a:rPr lang="en" u="sng">
                <a:solidFill>
                  <a:schemeClr val="hlink"/>
                </a:solidFill>
                <a:highlight>
                  <a:srgbClr val="FFFFFF"/>
                </a:highlight>
                <a:hlinkClick r:id="rId3"/>
              </a:rPr>
              <a:t>Instagram</a:t>
            </a:r>
            <a:r>
              <a:rPr lang="en">
                <a:solidFill>
                  <a:srgbClr val="202124"/>
                </a:solidFill>
                <a:highlight>
                  <a:srgbClr val="FFFFFF"/>
                </a:highlight>
              </a:rPr>
              <a:t> or Email Ariana at </a:t>
            </a:r>
            <a:r>
              <a:rPr lang="en" u="sng">
                <a:solidFill>
                  <a:schemeClr val="hlink"/>
                </a:solidFill>
                <a:highlight>
                  <a:srgbClr val="FFFFFF"/>
                </a:highlight>
                <a:hlinkClick r:id="rId4"/>
              </a:rPr>
              <a:t>embracingpostpartum@gmail.com</a:t>
            </a:r>
            <a:endParaRPr/>
          </a:p>
        </p:txBody>
      </p:sp>
      <p:pic>
        <p:nvPicPr>
          <p:cNvPr id="151" name="Google Shape;151;p25"/>
          <p:cNvPicPr preferRelativeResize="0"/>
          <p:nvPr/>
        </p:nvPicPr>
        <p:blipFill rotWithShape="1">
          <a:blip r:embed="rId5">
            <a:alphaModFix/>
          </a:blip>
          <a:srcRect b="26992" l="26612" r="23146" t="27610"/>
          <a:stretch/>
        </p:blipFill>
        <p:spPr>
          <a:xfrm>
            <a:off x="7278076" y="3606250"/>
            <a:ext cx="1554224" cy="1404301"/>
          </a:xfrm>
          <a:prstGeom prst="rect">
            <a:avLst/>
          </a:prstGeom>
          <a:noFill/>
          <a:ln>
            <a:noFill/>
          </a:ln>
        </p:spPr>
      </p:pic>
      <p:sp>
        <p:nvSpPr>
          <p:cNvPr id="152" name="Google Shape;152;p2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365850" lvl="0" marL="0" rtl="0" algn="ctr">
              <a:spcBef>
                <a:spcPts val="0"/>
              </a:spcBef>
              <a:spcAft>
                <a:spcPts val="0"/>
              </a:spcAft>
              <a:buNone/>
            </a:pPr>
            <a:r>
              <a:rPr lang="en"/>
              <a:t>7</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Moms to Help Moms 						    </a:t>
            </a:r>
            <a:r>
              <a:rPr lang="en" sz="2200"/>
              <a:t>-Kortney Conley</a:t>
            </a:r>
            <a:r>
              <a:rPr lang="en"/>
              <a:t> </a:t>
            </a:r>
            <a:endParaRPr/>
          </a:p>
        </p:txBody>
      </p:sp>
      <p:sp>
        <p:nvSpPr>
          <p:cNvPr id="158" name="Google Shape;158;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lnSpc>
                <a:spcPct val="100000"/>
              </a:lnSpc>
              <a:spcBef>
                <a:spcPts val="0"/>
              </a:spcBef>
              <a:spcAft>
                <a:spcPts val="0"/>
              </a:spcAft>
              <a:buClr>
                <a:srgbClr val="000000"/>
              </a:buClr>
              <a:buSzPts val="2000"/>
              <a:buChar char="●"/>
            </a:pPr>
            <a:r>
              <a:rPr lang="en" sz="2000">
                <a:solidFill>
                  <a:srgbClr val="000000"/>
                </a:solidFill>
              </a:rPr>
              <a:t>Connection to a fellow mom who will serve as your mentor—a trusted companion and supporter throughout this journey. </a:t>
            </a:r>
            <a:endParaRPr sz="2000">
              <a:solidFill>
                <a:srgbClr val="000000"/>
              </a:solidFill>
            </a:endParaRPr>
          </a:p>
          <a:p>
            <a:pPr indent="-355600" lvl="0" marL="457200" rtl="0" algn="l">
              <a:lnSpc>
                <a:spcPct val="100000"/>
              </a:lnSpc>
              <a:spcBef>
                <a:spcPts val="0"/>
              </a:spcBef>
              <a:spcAft>
                <a:spcPts val="0"/>
              </a:spcAft>
              <a:buClr>
                <a:srgbClr val="000000"/>
              </a:buClr>
              <a:buSzPts val="2000"/>
              <a:buChar char="●"/>
            </a:pPr>
            <a:r>
              <a:rPr lang="en" sz="2000">
                <a:solidFill>
                  <a:srgbClr val="000000"/>
                </a:solidFill>
              </a:rPr>
              <a:t>Whether you need guidance, a listening ear, or assistance in finding the right services, we're here for you every step of the way.</a:t>
            </a:r>
            <a:endParaRPr sz="2000">
              <a:solidFill>
                <a:srgbClr val="000000"/>
              </a:solidFill>
            </a:endParaRPr>
          </a:p>
          <a:p>
            <a:pPr indent="0" lvl="0" marL="0" rtl="0" algn="l">
              <a:lnSpc>
                <a:spcPct val="100000"/>
              </a:lnSpc>
              <a:spcBef>
                <a:spcPts val="800"/>
              </a:spcBef>
              <a:spcAft>
                <a:spcPts val="0"/>
              </a:spcAft>
              <a:buNone/>
            </a:pPr>
            <a:r>
              <a:t/>
            </a:r>
            <a:endParaRPr sz="2000"/>
          </a:p>
          <a:p>
            <a:pPr indent="0" lvl="0" marL="0" rtl="0" algn="l">
              <a:lnSpc>
                <a:spcPct val="100000"/>
              </a:lnSpc>
              <a:spcBef>
                <a:spcPts val="1200"/>
              </a:spcBef>
              <a:spcAft>
                <a:spcPts val="1200"/>
              </a:spcAft>
              <a:buNone/>
            </a:pPr>
            <a:r>
              <a:rPr lang="en" sz="2000" u="sng">
                <a:solidFill>
                  <a:schemeClr val="hlink"/>
                </a:solidFill>
                <a:hlinkClick r:id="rId3"/>
              </a:rPr>
              <a:t>Website</a:t>
            </a:r>
            <a:r>
              <a:rPr lang="en" sz="2000">
                <a:solidFill>
                  <a:srgbClr val="050505"/>
                </a:solidFill>
              </a:rPr>
              <a:t>, </a:t>
            </a:r>
            <a:r>
              <a:rPr lang="en" sz="2000" u="sng">
                <a:solidFill>
                  <a:schemeClr val="hlink"/>
                </a:solidFill>
                <a:hlinkClick r:id="rId4"/>
              </a:rPr>
              <a:t>Facebook</a:t>
            </a:r>
            <a:r>
              <a:rPr lang="en" sz="2000">
                <a:solidFill>
                  <a:srgbClr val="050505"/>
                </a:solidFill>
              </a:rPr>
              <a:t>, </a:t>
            </a:r>
            <a:r>
              <a:rPr lang="en" sz="2000" u="sng">
                <a:solidFill>
                  <a:schemeClr val="hlink"/>
                </a:solidFill>
                <a:hlinkClick r:id="rId5"/>
              </a:rPr>
              <a:t>Instagram</a:t>
            </a:r>
            <a:endParaRPr sz="2000">
              <a:solidFill>
                <a:srgbClr val="050505"/>
              </a:solidFill>
            </a:endParaRPr>
          </a:p>
        </p:txBody>
      </p:sp>
      <p:pic>
        <p:nvPicPr>
          <p:cNvPr id="159" name="Google Shape;159;p26"/>
          <p:cNvPicPr preferRelativeResize="0"/>
          <p:nvPr/>
        </p:nvPicPr>
        <p:blipFill>
          <a:blip r:embed="rId6">
            <a:alphaModFix/>
          </a:blip>
          <a:stretch>
            <a:fillRect/>
          </a:stretch>
        </p:blipFill>
        <p:spPr>
          <a:xfrm>
            <a:off x="6413824" y="3802997"/>
            <a:ext cx="2418475" cy="1059450"/>
          </a:xfrm>
          <a:prstGeom prst="rect">
            <a:avLst/>
          </a:prstGeom>
          <a:noFill/>
          <a:ln>
            <a:noFill/>
          </a:ln>
        </p:spPr>
      </p:pic>
      <p:sp>
        <p:nvSpPr>
          <p:cNvPr id="160" name="Google Shape;160;p2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8</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Body Workshop PT 						</a:t>
            </a:r>
            <a:r>
              <a:rPr lang="en" sz="2200"/>
              <a:t>-Molly Conway</a:t>
            </a:r>
            <a:endParaRPr sz="2200"/>
          </a:p>
        </p:txBody>
      </p:sp>
      <p:sp>
        <p:nvSpPr>
          <p:cNvPr id="166" name="Google Shape;166;p27"/>
          <p:cNvSpPr txBox="1"/>
          <p:nvPr>
            <p:ph idx="1" type="body"/>
          </p:nvPr>
        </p:nvSpPr>
        <p:spPr>
          <a:xfrm>
            <a:off x="311700" y="1152475"/>
            <a:ext cx="8520600" cy="37890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accent1"/>
              </a:buClr>
              <a:buSzPts val="2000"/>
              <a:buChar char="●"/>
            </a:pPr>
            <a:r>
              <a:rPr lang="en" sz="2000">
                <a:solidFill>
                  <a:schemeClr val="accent1"/>
                </a:solidFill>
              </a:rPr>
              <a:t>We are a Women’s Health physical therapy practice specializing in pregnancy and postpartum care.</a:t>
            </a:r>
            <a:endParaRPr sz="2000">
              <a:solidFill>
                <a:schemeClr val="accent1"/>
              </a:solidFill>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chemeClr val="lt1"/>
                </a:highlight>
              </a:rPr>
              <a:t>Pelvic floor PT for pregnancy and postpartum recovery</a:t>
            </a:r>
            <a:endParaRPr sz="1600">
              <a:solidFill>
                <a:srgbClr val="222222"/>
              </a:solidFill>
              <a:highlight>
                <a:schemeClr val="lt1"/>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chemeClr val="lt1"/>
                </a:highlight>
              </a:rPr>
              <a:t>Monthly Lactation Community circle -1st Friday of the month with </a:t>
            </a:r>
            <a:r>
              <a:rPr lang="en" sz="1600" u="sng">
                <a:solidFill>
                  <a:schemeClr val="hlink"/>
                </a:solidFill>
                <a:highlight>
                  <a:schemeClr val="lt1"/>
                </a:highlight>
                <a:hlinkClick r:id="rId3"/>
              </a:rPr>
              <a:t>The Milk Mentor</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Postpartum support Group- 3rd saturday of the month With mental health provider Hope IIron</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Birth preparation education classes with Tisha Graham </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We also offer tummy time classes and weekly running group</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Our goal is to connect birthing individuals in Community with the  different resources that they are looking for.</a:t>
            </a:r>
            <a:endParaRPr sz="1600">
              <a:solidFill>
                <a:srgbClr val="222222"/>
              </a:solidFill>
              <a:highlight>
                <a:schemeClr val="lt1"/>
              </a:highlight>
            </a:endParaRPr>
          </a:p>
          <a:p>
            <a:pPr indent="0" lvl="0" marL="0" rtl="0" algn="l">
              <a:spcBef>
                <a:spcPts val="0"/>
              </a:spcBef>
              <a:spcAft>
                <a:spcPts val="0"/>
              </a:spcAft>
              <a:buNone/>
            </a:pPr>
            <a:r>
              <a:rPr lang="en" sz="1700">
                <a:solidFill>
                  <a:schemeClr val="accent1"/>
                </a:solidFill>
              </a:rPr>
              <a:t>Follow us on </a:t>
            </a:r>
            <a:r>
              <a:rPr lang="en" sz="1700" u="sng">
                <a:solidFill>
                  <a:schemeClr val="accent5"/>
                </a:solidFill>
                <a:hlinkClick r:id="rId4">
                  <a:extLst>
                    <a:ext uri="{A12FA001-AC4F-418D-AE19-62706E023703}">
                      <ahyp:hlinkClr val="tx"/>
                    </a:ext>
                  </a:extLst>
                </a:hlinkClick>
              </a:rPr>
              <a:t>Facebook</a:t>
            </a:r>
            <a:r>
              <a:rPr lang="en" sz="1700">
                <a:solidFill>
                  <a:schemeClr val="accent1"/>
                </a:solidFill>
              </a:rPr>
              <a:t>, </a:t>
            </a:r>
            <a:r>
              <a:rPr lang="en" sz="1700" u="sng">
                <a:solidFill>
                  <a:schemeClr val="accent5"/>
                </a:solidFill>
                <a:hlinkClick r:id="rId5">
                  <a:extLst>
                    <a:ext uri="{A12FA001-AC4F-418D-AE19-62706E023703}">
                      <ahyp:hlinkClr val="tx"/>
                    </a:ext>
                  </a:extLst>
                </a:hlinkClick>
              </a:rPr>
              <a:t>Instagram</a:t>
            </a:r>
            <a:r>
              <a:rPr lang="en" sz="1700">
                <a:solidFill>
                  <a:schemeClr val="accent1"/>
                </a:solidFill>
              </a:rPr>
              <a:t>, </a:t>
            </a:r>
            <a:r>
              <a:rPr lang="en" sz="1400" u="sng">
                <a:solidFill>
                  <a:schemeClr val="accent5"/>
                </a:solidFill>
                <a:latin typeface="Arial"/>
                <a:ea typeface="Arial"/>
                <a:cs typeface="Arial"/>
                <a:sym typeface="Arial"/>
                <a:hlinkClick r:id="rId6">
                  <a:extLst>
                    <a:ext uri="{A12FA001-AC4F-418D-AE19-62706E023703}">
                      <ahyp:hlinkClr val="tx"/>
                    </a:ext>
                  </a:extLst>
                </a:hlinkClick>
              </a:rPr>
              <a:t>https://bodyworkshoppt.com/events/</a:t>
            </a:r>
            <a:r>
              <a:rPr lang="en" sz="2000">
                <a:solidFill>
                  <a:schemeClr val="accent1"/>
                </a:solidFill>
              </a:rPr>
              <a:t>,</a:t>
            </a:r>
            <a:r>
              <a:rPr lang="en" sz="1700">
                <a:solidFill>
                  <a:schemeClr val="accent1"/>
                </a:solidFill>
              </a:rPr>
              <a:t> or </a:t>
            </a:r>
            <a:endParaRPr sz="1700">
              <a:solidFill>
                <a:schemeClr val="accent1"/>
              </a:solidFill>
            </a:endParaRPr>
          </a:p>
          <a:p>
            <a:pPr indent="0" lvl="0" marL="0" rtl="0" algn="l">
              <a:spcBef>
                <a:spcPts val="1200"/>
              </a:spcBef>
              <a:spcAft>
                <a:spcPts val="1200"/>
              </a:spcAft>
              <a:buNone/>
            </a:pPr>
            <a:r>
              <a:rPr lang="en" sz="1700">
                <a:solidFill>
                  <a:schemeClr val="accent1"/>
                </a:solidFill>
              </a:rPr>
              <a:t>email </a:t>
            </a:r>
            <a:r>
              <a:rPr lang="en" sz="1700" u="sng">
                <a:solidFill>
                  <a:schemeClr val="accent5"/>
                </a:solidFill>
                <a:highlight>
                  <a:schemeClr val="lt1"/>
                </a:highlight>
                <a:hlinkClick r:id="rId7">
                  <a:extLst>
                    <a:ext uri="{A12FA001-AC4F-418D-AE19-62706E023703}">
                      <ahyp:hlinkClr val="tx"/>
                    </a:ext>
                  </a:extLst>
                </a:hlinkClick>
              </a:rPr>
              <a:t>info@bodyworkshoppt.com</a:t>
            </a:r>
            <a:endParaRPr/>
          </a:p>
        </p:txBody>
      </p:sp>
      <p:pic>
        <p:nvPicPr>
          <p:cNvPr id="167" name="Google Shape;167;p27"/>
          <p:cNvPicPr preferRelativeResize="0"/>
          <p:nvPr/>
        </p:nvPicPr>
        <p:blipFill rotWithShape="1">
          <a:blip r:embed="rId8">
            <a:alphaModFix/>
          </a:blip>
          <a:srcRect b="23797" l="22059" r="19099" t="23933"/>
          <a:stretch/>
        </p:blipFill>
        <p:spPr>
          <a:xfrm>
            <a:off x="7417024" y="3684300"/>
            <a:ext cx="1415276" cy="1257175"/>
          </a:xfrm>
          <a:prstGeom prst="rect">
            <a:avLst/>
          </a:prstGeom>
          <a:noFill/>
          <a:ln>
            <a:noFill/>
          </a:ln>
        </p:spPr>
      </p:pic>
      <p:sp>
        <p:nvSpPr>
          <p:cNvPr id="168" name="Google Shape;168;p2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9</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Birthright of Schenectady			  </a:t>
            </a:r>
            <a:r>
              <a:rPr lang="en" sz="2200"/>
              <a:t>-Simone McGuinness*</a:t>
            </a:r>
            <a:endParaRPr sz="2200"/>
          </a:p>
        </p:txBody>
      </p:sp>
      <p:sp>
        <p:nvSpPr>
          <p:cNvPr id="174" name="Google Shape;174;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55600" lvl="0" marL="457200" marR="228600" rtl="0" algn="l">
              <a:lnSpc>
                <a:spcPct val="100000"/>
              </a:lnSpc>
              <a:spcBef>
                <a:spcPts val="900"/>
              </a:spcBef>
              <a:spcAft>
                <a:spcPts val="0"/>
              </a:spcAft>
              <a:buClr>
                <a:srgbClr val="050505"/>
              </a:buClr>
              <a:buSzPts val="2000"/>
              <a:buChar char="●"/>
            </a:pPr>
            <a:r>
              <a:rPr lang="en" sz="2000">
                <a:solidFill>
                  <a:srgbClr val="050505"/>
                </a:solidFill>
              </a:rPr>
              <a:t>Birthright is a pregnancy resource center that supports Moms and their families from pregnancy to the first birthday (up to size 2T and 6 diapers) of the child with material resources, as well as helping them locate what we cannot provide.</a:t>
            </a:r>
            <a:endParaRPr sz="2000">
              <a:solidFill>
                <a:srgbClr val="050505"/>
              </a:solidFill>
            </a:endParaRPr>
          </a:p>
          <a:p>
            <a:pPr indent="-355600" lvl="0" marL="457200" marR="292100" rtl="0" algn="l">
              <a:lnSpc>
                <a:spcPct val="100000"/>
              </a:lnSpc>
              <a:spcBef>
                <a:spcPts val="0"/>
              </a:spcBef>
              <a:spcAft>
                <a:spcPts val="0"/>
              </a:spcAft>
              <a:buClr>
                <a:srgbClr val="050505"/>
              </a:buClr>
              <a:buSzPts val="2000"/>
              <a:buChar char="●"/>
            </a:pPr>
            <a:r>
              <a:rPr lang="en" sz="2000">
                <a:solidFill>
                  <a:srgbClr val="050505"/>
                </a:solidFill>
              </a:rPr>
              <a:t>Birthright services are always free, confidential and available to any woman regardless of age, race, circumstances, religion, marital status or financial situation.</a:t>
            </a:r>
            <a:endParaRPr sz="2000">
              <a:solidFill>
                <a:srgbClr val="050505"/>
              </a:solidFill>
            </a:endParaRPr>
          </a:p>
          <a:p>
            <a:pPr indent="-355600" lvl="0" marL="457200" marR="292100" rtl="0" algn="l">
              <a:lnSpc>
                <a:spcPct val="100000"/>
              </a:lnSpc>
              <a:spcBef>
                <a:spcPts val="0"/>
              </a:spcBef>
              <a:spcAft>
                <a:spcPts val="0"/>
              </a:spcAft>
              <a:buClr>
                <a:srgbClr val="050505"/>
              </a:buClr>
              <a:buSzPts val="2000"/>
              <a:buChar char="●"/>
            </a:pPr>
            <a:r>
              <a:rPr lang="en" sz="2000">
                <a:solidFill>
                  <a:srgbClr val="050505"/>
                </a:solidFill>
              </a:rPr>
              <a:t>Open Mon-Friday 10am-1pm on Jay St. Schenectady</a:t>
            </a:r>
            <a:endParaRPr sz="2000">
              <a:solidFill>
                <a:srgbClr val="050505"/>
              </a:solidFill>
            </a:endParaRPr>
          </a:p>
          <a:p>
            <a:pPr indent="0" lvl="0" marL="0" rtl="0" algn="l">
              <a:lnSpc>
                <a:spcPct val="100000"/>
              </a:lnSpc>
              <a:spcBef>
                <a:spcPts val="1500"/>
              </a:spcBef>
              <a:spcAft>
                <a:spcPts val="0"/>
              </a:spcAft>
              <a:buNone/>
            </a:pPr>
            <a:r>
              <a:rPr lang="en" sz="2000">
                <a:solidFill>
                  <a:srgbClr val="050505"/>
                </a:solidFill>
              </a:rPr>
              <a:t>Check out our </a:t>
            </a:r>
            <a:r>
              <a:rPr lang="en" sz="2000" u="sng">
                <a:solidFill>
                  <a:srgbClr val="050505"/>
                </a:solidFill>
                <a:hlinkClick r:id="rId3">
                  <a:extLst>
                    <a:ext uri="{A12FA001-AC4F-418D-AE19-62706E023703}">
                      <ahyp:hlinkClr val="tx"/>
                    </a:ext>
                  </a:extLst>
                </a:hlinkClick>
              </a:rPr>
              <a:t>website</a:t>
            </a:r>
            <a:r>
              <a:rPr lang="en" sz="2000">
                <a:solidFill>
                  <a:srgbClr val="050505"/>
                </a:solidFill>
              </a:rPr>
              <a:t> and </a:t>
            </a:r>
            <a:r>
              <a:rPr lang="en" sz="2000" u="sng">
                <a:solidFill>
                  <a:srgbClr val="050505"/>
                </a:solidFill>
                <a:hlinkClick r:id="rId4">
                  <a:extLst>
                    <a:ext uri="{A12FA001-AC4F-418D-AE19-62706E023703}">
                      <ahyp:hlinkClr val="tx"/>
                    </a:ext>
                  </a:extLst>
                </a:hlinkClick>
              </a:rPr>
              <a:t>Facebook</a:t>
            </a:r>
            <a:r>
              <a:rPr lang="en" sz="2000">
                <a:solidFill>
                  <a:srgbClr val="050505"/>
                </a:solidFill>
              </a:rPr>
              <a:t>, </a:t>
            </a:r>
            <a:r>
              <a:rPr b="1" lang="en" sz="1700">
                <a:solidFill>
                  <a:schemeClr val="accent1"/>
                </a:solidFill>
                <a:highlight>
                  <a:srgbClr val="FFFFFF"/>
                </a:highlight>
              </a:rPr>
              <a:t>518-370-1532</a:t>
            </a:r>
            <a:endParaRPr b="1" sz="1700">
              <a:solidFill>
                <a:schemeClr val="accent1"/>
              </a:solidFill>
              <a:highlight>
                <a:srgbClr val="FFFFFF"/>
              </a:highlight>
            </a:endParaRPr>
          </a:p>
          <a:p>
            <a:pPr indent="0" lvl="0" marL="0" rtl="0" algn="l">
              <a:lnSpc>
                <a:spcPct val="100000"/>
              </a:lnSpc>
              <a:spcBef>
                <a:spcPts val="1200"/>
              </a:spcBef>
              <a:spcAft>
                <a:spcPts val="1200"/>
              </a:spcAft>
              <a:buNone/>
            </a:pPr>
            <a:r>
              <a:t/>
            </a:r>
            <a:endParaRPr sz="2000">
              <a:solidFill>
                <a:srgbClr val="050505"/>
              </a:solidFill>
            </a:endParaRPr>
          </a:p>
        </p:txBody>
      </p:sp>
      <p:pic>
        <p:nvPicPr>
          <p:cNvPr id="175" name="Google Shape;175;p28"/>
          <p:cNvPicPr preferRelativeResize="0"/>
          <p:nvPr/>
        </p:nvPicPr>
        <p:blipFill>
          <a:blip r:embed="rId5">
            <a:alphaModFix/>
          </a:blip>
          <a:stretch>
            <a:fillRect/>
          </a:stretch>
        </p:blipFill>
        <p:spPr>
          <a:xfrm>
            <a:off x="6144350" y="4012500"/>
            <a:ext cx="2687950" cy="822600"/>
          </a:xfrm>
          <a:prstGeom prst="rect">
            <a:avLst/>
          </a:prstGeom>
          <a:noFill/>
          <a:ln>
            <a:noFill/>
          </a:ln>
        </p:spPr>
      </p:pic>
      <p:sp>
        <p:nvSpPr>
          <p:cNvPr id="176" name="Google Shape;176;p2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Project NICU 										</a:t>
            </a:r>
            <a:r>
              <a:rPr lang="en" sz="2200"/>
              <a:t>-Amy Finn</a:t>
            </a:r>
            <a:endParaRPr sz="2200"/>
          </a:p>
        </p:txBody>
      </p:sp>
      <p:sp>
        <p:nvSpPr>
          <p:cNvPr id="182" name="Google Shape;182;p29"/>
          <p:cNvSpPr txBox="1"/>
          <p:nvPr/>
        </p:nvSpPr>
        <p:spPr>
          <a:xfrm>
            <a:off x="377650" y="1017450"/>
            <a:ext cx="8520600" cy="37866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Project NICU is dedicated to financially and emotionally supporting families with medically fragile infants in the Neonatal Intensive Care Unit (NICU) and the medical professionals who care for them. </a:t>
            </a:r>
            <a:endParaRPr sz="1800">
              <a:solidFill>
                <a:srgbClr val="202124"/>
              </a:solidFill>
              <a:highlight>
                <a:srgbClr val="FFFFFF"/>
              </a:highlight>
              <a:latin typeface="Lato"/>
              <a:ea typeface="Lato"/>
              <a:cs typeface="Lato"/>
              <a:sym typeface="Lato"/>
            </a:endParaRPr>
          </a:p>
          <a:p>
            <a:pPr indent="-342900" lvl="0" marL="4572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We provide support through:</a:t>
            </a:r>
            <a:endParaRPr sz="1800">
              <a:solidFill>
                <a:srgbClr val="202124"/>
              </a:solidFill>
              <a:highlight>
                <a:srgbClr val="FFFFFF"/>
              </a:highlight>
              <a:latin typeface="Lato"/>
              <a:ea typeface="Lato"/>
              <a:cs typeface="Lato"/>
              <a:sym typeface="Lato"/>
            </a:endParaRPr>
          </a:p>
          <a:p>
            <a:pPr indent="-342900" lvl="1" marL="9144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Care Packages</a:t>
            </a:r>
            <a:endParaRPr sz="1800">
              <a:solidFill>
                <a:srgbClr val="202124"/>
              </a:solidFill>
              <a:highlight>
                <a:srgbClr val="FFFFFF"/>
              </a:highlight>
              <a:latin typeface="Lato"/>
              <a:ea typeface="Lato"/>
              <a:cs typeface="Lato"/>
              <a:sym typeface="Lato"/>
            </a:endParaRPr>
          </a:p>
          <a:p>
            <a:pPr indent="-342900" lvl="1" marL="9144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Virtual Support Groups, peer-support provided by veteran NICU parents, available to any NICU parent at any point in their journey.</a:t>
            </a:r>
            <a:endParaRPr sz="1800">
              <a:solidFill>
                <a:srgbClr val="202124"/>
              </a:solidFill>
              <a:highlight>
                <a:srgbClr val="FFFFFF"/>
              </a:highlight>
              <a:latin typeface="Lato"/>
              <a:ea typeface="Lato"/>
              <a:cs typeface="Lato"/>
              <a:sym typeface="Lato"/>
            </a:endParaRPr>
          </a:p>
          <a:p>
            <a:pPr indent="-342900" lvl="1" marL="9144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Free Mental Health Counseling through our partnership with BetterHelp </a:t>
            </a:r>
            <a:endParaRPr sz="1800">
              <a:solidFill>
                <a:srgbClr val="202124"/>
              </a:solidFill>
              <a:highlight>
                <a:srgbClr val="FFFFFF"/>
              </a:highlight>
              <a:latin typeface="Lato"/>
              <a:ea typeface="Lato"/>
              <a:cs typeface="Lato"/>
              <a:sym typeface="Lato"/>
            </a:endParaRPr>
          </a:p>
          <a:p>
            <a:pPr indent="-342900" lvl="1" marL="9144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Parent Mentorship Program</a:t>
            </a:r>
            <a:endParaRPr sz="1800">
              <a:solidFill>
                <a:srgbClr val="202124"/>
              </a:solidFill>
              <a:highlight>
                <a:srgbClr val="FFFFFF"/>
              </a:highlight>
              <a:latin typeface="Lato"/>
              <a:ea typeface="Lato"/>
              <a:cs typeface="Lato"/>
              <a:sym typeface="Lato"/>
            </a:endParaRPr>
          </a:p>
          <a:p>
            <a:pPr indent="-342900" lvl="1" marL="914400" rtl="0" algn="l">
              <a:spcBef>
                <a:spcPts val="0"/>
              </a:spcBef>
              <a:spcAft>
                <a:spcPts val="0"/>
              </a:spcAft>
              <a:buClr>
                <a:srgbClr val="202124"/>
              </a:buClr>
              <a:buSzPts val="1800"/>
              <a:buFont typeface="Lato"/>
              <a:buChar char="○"/>
            </a:pPr>
            <a:r>
              <a:rPr lang="en" sz="1800">
                <a:solidFill>
                  <a:srgbClr val="202124"/>
                </a:solidFill>
                <a:highlight>
                  <a:srgbClr val="FFFFFF"/>
                </a:highlight>
                <a:latin typeface="Lato"/>
                <a:ea typeface="Lato"/>
                <a:cs typeface="Lato"/>
                <a:sym typeface="Lato"/>
              </a:rPr>
              <a:t>Social Media Community - connecting families with other NICU families nationwide </a:t>
            </a:r>
            <a:endParaRPr sz="1800">
              <a:solidFill>
                <a:srgbClr val="202124"/>
              </a:solidFill>
              <a:highlight>
                <a:srgbClr val="FFFFFF"/>
              </a:highlight>
              <a:latin typeface="Lato"/>
              <a:ea typeface="Lato"/>
              <a:cs typeface="Lato"/>
              <a:sym typeface="Lato"/>
            </a:endParaRPr>
          </a:p>
          <a:p>
            <a:pPr indent="0" lvl="0" marL="0" rtl="0" algn="l">
              <a:spcBef>
                <a:spcPts val="0"/>
              </a:spcBef>
              <a:spcAft>
                <a:spcPts val="0"/>
              </a:spcAft>
              <a:buNone/>
            </a:pPr>
            <a:r>
              <a:t/>
            </a:r>
            <a:endParaRPr sz="1800">
              <a:solidFill>
                <a:srgbClr val="202124"/>
              </a:solidFill>
              <a:highlight>
                <a:srgbClr val="FFFFFF"/>
              </a:highlight>
              <a:latin typeface="Lato"/>
              <a:ea typeface="Lato"/>
              <a:cs typeface="Lato"/>
              <a:sym typeface="Lato"/>
            </a:endParaRPr>
          </a:p>
          <a:p>
            <a:pPr indent="0" lvl="0" marL="0" rtl="0" algn="l">
              <a:spcBef>
                <a:spcPts val="0"/>
              </a:spcBef>
              <a:spcAft>
                <a:spcPts val="0"/>
              </a:spcAft>
              <a:buNone/>
            </a:pPr>
            <a:r>
              <a:rPr lang="en" sz="1800" u="sng">
                <a:solidFill>
                  <a:schemeClr val="hlink"/>
                </a:solidFill>
                <a:highlight>
                  <a:srgbClr val="FFFFFF"/>
                </a:highlight>
                <a:latin typeface="Lato"/>
                <a:ea typeface="Lato"/>
                <a:cs typeface="Lato"/>
                <a:sym typeface="Lato"/>
                <a:hlinkClick r:id="rId3"/>
              </a:rPr>
              <a:t>Website</a:t>
            </a:r>
            <a:r>
              <a:rPr lang="en" sz="1800">
                <a:solidFill>
                  <a:srgbClr val="202124"/>
                </a:solidFill>
                <a:highlight>
                  <a:srgbClr val="FFFFFF"/>
                </a:highlight>
                <a:latin typeface="Lato"/>
                <a:ea typeface="Lato"/>
                <a:cs typeface="Lato"/>
                <a:sym typeface="Lato"/>
              </a:rPr>
              <a:t>, </a:t>
            </a:r>
            <a:r>
              <a:rPr lang="en" sz="1800" u="sng">
                <a:solidFill>
                  <a:schemeClr val="hlink"/>
                </a:solidFill>
                <a:highlight>
                  <a:srgbClr val="FFFFFF"/>
                </a:highlight>
                <a:latin typeface="Lato"/>
                <a:ea typeface="Lato"/>
                <a:cs typeface="Lato"/>
                <a:sym typeface="Lato"/>
                <a:hlinkClick r:id="rId4"/>
              </a:rPr>
              <a:t>Facebook</a:t>
            </a:r>
            <a:r>
              <a:rPr lang="en" sz="1800">
                <a:solidFill>
                  <a:srgbClr val="202124"/>
                </a:solidFill>
                <a:highlight>
                  <a:srgbClr val="FFFFFF"/>
                </a:highlight>
                <a:latin typeface="Lato"/>
                <a:ea typeface="Lato"/>
                <a:cs typeface="Lato"/>
                <a:sym typeface="Lato"/>
              </a:rPr>
              <a:t>, </a:t>
            </a:r>
            <a:r>
              <a:rPr lang="en" sz="1800" u="sng">
                <a:solidFill>
                  <a:schemeClr val="hlink"/>
                </a:solidFill>
                <a:highlight>
                  <a:srgbClr val="FFFFFF"/>
                </a:highlight>
                <a:latin typeface="Lato"/>
                <a:ea typeface="Lato"/>
                <a:cs typeface="Lato"/>
                <a:sym typeface="Lato"/>
                <a:hlinkClick r:id="rId5"/>
              </a:rPr>
              <a:t>Email</a:t>
            </a:r>
            <a:endParaRPr sz="1800">
              <a:solidFill>
                <a:srgbClr val="202124"/>
              </a:solidFill>
              <a:highlight>
                <a:srgbClr val="FFFFFF"/>
              </a:highlight>
              <a:latin typeface="Lato"/>
              <a:ea typeface="Lato"/>
              <a:cs typeface="Lato"/>
              <a:sym typeface="Lato"/>
            </a:endParaRPr>
          </a:p>
        </p:txBody>
      </p:sp>
      <p:pic>
        <p:nvPicPr>
          <p:cNvPr id="183" name="Google Shape;183;p29"/>
          <p:cNvPicPr preferRelativeResize="0"/>
          <p:nvPr/>
        </p:nvPicPr>
        <p:blipFill>
          <a:blip r:embed="rId6">
            <a:alphaModFix/>
          </a:blip>
          <a:stretch>
            <a:fillRect/>
          </a:stretch>
        </p:blipFill>
        <p:spPr>
          <a:xfrm>
            <a:off x="7056150" y="3829900"/>
            <a:ext cx="1776150" cy="1184100"/>
          </a:xfrm>
          <a:prstGeom prst="rect">
            <a:avLst/>
          </a:prstGeom>
          <a:noFill/>
          <a:ln>
            <a:noFill/>
          </a:ln>
        </p:spPr>
      </p:pic>
      <p:sp>
        <p:nvSpPr>
          <p:cNvPr id="184" name="Google Shape;184;p2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Bellevue Hospital							</a:t>
            </a:r>
            <a:r>
              <a:rPr lang="en" sz="1755"/>
              <a:t>-Kelsey Munn-Wilson</a:t>
            </a:r>
            <a:endParaRPr sz="1755"/>
          </a:p>
        </p:txBody>
      </p:sp>
      <p:sp>
        <p:nvSpPr>
          <p:cNvPr id="190" name="Google Shape;190;p30"/>
          <p:cNvSpPr txBox="1"/>
          <p:nvPr>
            <p:ph idx="1" type="body"/>
          </p:nvPr>
        </p:nvSpPr>
        <p:spPr>
          <a:xfrm>
            <a:off x="311700" y="1152475"/>
            <a:ext cx="8520600" cy="3821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Prenatal </a:t>
            </a:r>
            <a:r>
              <a:rPr lang="en"/>
              <a:t>education</a:t>
            </a:r>
            <a:r>
              <a:rPr lang="en"/>
              <a:t> and postpartum support groups</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u="sng">
                <a:solidFill>
                  <a:schemeClr val="hlink"/>
                </a:solidFill>
                <a:hlinkClick r:id="rId3"/>
              </a:rPr>
              <a:t>Website</a:t>
            </a:r>
            <a:endParaRPr/>
          </a:p>
          <a:p>
            <a:pPr indent="0" lvl="0" marL="0" rtl="0" algn="l">
              <a:spcBef>
                <a:spcPts val="1200"/>
              </a:spcBef>
              <a:spcAft>
                <a:spcPts val="1200"/>
              </a:spcAft>
              <a:buNone/>
            </a:pPr>
            <a:r>
              <a:t/>
            </a:r>
            <a:endParaRPr/>
          </a:p>
        </p:txBody>
      </p:sp>
      <p:pic>
        <p:nvPicPr>
          <p:cNvPr id="191" name="Google Shape;191;p30"/>
          <p:cNvPicPr preferRelativeResize="0"/>
          <p:nvPr/>
        </p:nvPicPr>
        <p:blipFill>
          <a:blip r:embed="rId4">
            <a:alphaModFix/>
          </a:blip>
          <a:stretch>
            <a:fillRect/>
          </a:stretch>
        </p:blipFill>
        <p:spPr>
          <a:xfrm>
            <a:off x="1372000" y="1679575"/>
            <a:ext cx="5344750" cy="2535125"/>
          </a:xfrm>
          <a:prstGeom prst="rect">
            <a:avLst/>
          </a:prstGeom>
          <a:noFill/>
          <a:ln>
            <a:noFill/>
          </a:ln>
        </p:spPr>
      </p:pic>
      <p:pic>
        <p:nvPicPr>
          <p:cNvPr id="192" name="Google Shape;192;p30"/>
          <p:cNvPicPr preferRelativeResize="0"/>
          <p:nvPr/>
        </p:nvPicPr>
        <p:blipFill>
          <a:blip r:embed="rId5">
            <a:alphaModFix/>
          </a:blip>
          <a:stretch>
            <a:fillRect/>
          </a:stretch>
        </p:blipFill>
        <p:spPr>
          <a:xfrm>
            <a:off x="6849725" y="3524875"/>
            <a:ext cx="1982575" cy="1317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1"/>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In-Person &amp; Virtual </a:t>
            </a:r>
            <a:endParaRPr/>
          </a:p>
          <a:p>
            <a:pPr indent="0" lvl="0" marL="0" rtl="0" algn="ctr">
              <a:spcBef>
                <a:spcPts val="0"/>
              </a:spcBef>
              <a:spcAft>
                <a:spcPts val="0"/>
              </a:spcAft>
              <a:buNone/>
            </a:pPr>
            <a:r>
              <a:rPr lang="en"/>
              <a:t>Playdates &amp; Peer Support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Mom Tribe Meetups </a:t>
            </a:r>
            <a:r>
              <a:rPr lang="en" sz="2200"/>
              <a:t>							-</a:t>
            </a:r>
            <a:r>
              <a:rPr lang="en" sz="2200"/>
              <a:t>Lauren Keeley</a:t>
            </a:r>
            <a:endParaRPr sz="2200"/>
          </a:p>
        </p:txBody>
      </p:sp>
      <p:sp>
        <p:nvSpPr>
          <p:cNvPr id="203" name="Google Shape;203;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accent1"/>
              </a:buClr>
              <a:buSzPts val="1800"/>
              <a:buChar char="●"/>
            </a:pPr>
            <a:r>
              <a:rPr lang="en">
                <a:solidFill>
                  <a:schemeClr val="accent1"/>
                </a:solidFill>
              </a:rPr>
              <a:t>Monthly virtual support calls emailed out on Google Meet</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Occasional in-person playdates at public or private locations</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Free to all and caregivers/support individuals are welcome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Supportive environment to discuss struggles and successes</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Feel free to come as you are, with or without your child(ren)</a:t>
            </a:r>
            <a:endParaRPr>
              <a:solidFill>
                <a:schemeClr val="accent1"/>
              </a:solidFill>
            </a:endParaRPr>
          </a:p>
          <a:p>
            <a:pPr indent="-317500" lvl="1" marL="914400" rtl="0" algn="l">
              <a:spcBef>
                <a:spcPts val="0"/>
              </a:spcBef>
              <a:spcAft>
                <a:spcPts val="0"/>
              </a:spcAft>
              <a:buClr>
                <a:schemeClr val="accent1"/>
              </a:buClr>
              <a:buSzPts val="1400"/>
              <a:buChar char="○"/>
            </a:pPr>
            <a:r>
              <a:rPr lang="en" u="sng">
                <a:solidFill>
                  <a:schemeClr val="hlink"/>
                </a:solidFill>
                <a:hlinkClick r:id="rId3"/>
              </a:rPr>
              <a:t>Info &amp; Guidelines available</a:t>
            </a:r>
            <a:r>
              <a:rPr lang="en">
                <a:solidFill>
                  <a:schemeClr val="accent1"/>
                </a:solidFill>
              </a:rPr>
              <a:t> on Google Docs</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To Join:</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Special Edition </a:t>
            </a:r>
            <a:r>
              <a:rPr lang="en" u="sng">
                <a:solidFill>
                  <a:schemeClr val="accent1"/>
                </a:solidFill>
                <a:hlinkClick r:id="rId4">
                  <a:extLst>
                    <a:ext uri="{A12FA001-AC4F-418D-AE19-62706E023703}">
                      <ahyp:hlinkClr val="tx"/>
                    </a:ext>
                  </a:extLst>
                </a:hlinkClick>
              </a:rPr>
              <a:t>Meet &amp; Greet </a:t>
            </a:r>
            <a:r>
              <a:rPr lang="en">
                <a:solidFill>
                  <a:schemeClr val="accent1"/>
                </a:solidFill>
              </a:rPr>
              <a:t>on</a:t>
            </a:r>
            <a:r>
              <a:rPr lang="en">
                <a:solidFill>
                  <a:schemeClr val="accent1"/>
                </a:solidFill>
              </a:rPr>
              <a:t> October 28th from 5:30-6:30pm</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Email </a:t>
            </a:r>
            <a:r>
              <a:rPr lang="en" u="sng">
                <a:solidFill>
                  <a:schemeClr val="accent1"/>
                </a:solidFill>
                <a:hlinkClick r:id="rId5">
                  <a:extLst>
                    <a:ext uri="{A12FA001-AC4F-418D-AE19-62706E023703}">
                      <ahyp:hlinkClr val="tx"/>
                    </a:ext>
                  </a:extLst>
                </a:hlinkClick>
              </a:rPr>
              <a:t>LaurenBKeeley@gmail.com</a:t>
            </a:r>
            <a:r>
              <a:rPr lang="en">
                <a:solidFill>
                  <a:schemeClr val="accent1"/>
                </a:solidFill>
              </a:rPr>
              <a:t> or message </a:t>
            </a:r>
            <a:r>
              <a:rPr lang="en" u="sng">
                <a:solidFill>
                  <a:schemeClr val="accent1"/>
                </a:solidFill>
                <a:hlinkClick r:id="rId6">
                  <a:extLst>
                    <a:ext uri="{A12FA001-AC4F-418D-AE19-62706E023703}">
                      <ahyp:hlinkClr val="tx"/>
                    </a:ext>
                  </a:extLst>
                </a:hlinkClick>
              </a:rPr>
              <a:t>Lauren Keeley</a:t>
            </a:r>
            <a:r>
              <a:rPr lang="en">
                <a:solidFill>
                  <a:schemeClr val="accent1"/>
                </a:solidFill>
              </a:rPr>
              <a:t> on Facebook</a:t>
            </a:r>
            <a:endParaRPr>
              <a:solidFill>
                <a:schemeClr val="accent1"/>
              </a:solidFill>
            </a:endParaRPr>
          </a:p>
        </p:txBody>
      </p:sp>
      <p:pic>
        <p:nvPicPr>
          <p:cNvPr id="204" name="Google Shape;204;p32"/>
          <p:cNvPicPr preferRelativeResize="0"/>
          <p:nvPr/>
        </p:nvPicPr>
        <p:blipFill>
          <a:blip r:embed="rId7">
            <a:alphaModFix/>
          </a:blip>
          <a:stretch>
            <a:fillRect/>
          </a:stretch>
        </p:blipFill>
        <p:spPr>
          <a:xfrm>
            <a:off x="6792475" y="4105975"/>
            <a:ext cx="2039825" cy="790625"/>
          </a:xfrm>
          <a:prstGeom prst="rect">
            <a:avLst/>
          </a:prstGeom>
          <a:noFill/>
          <a:ln>
            <a:noFill/>
          </a:ln>
        </p:spPr>
      </p:pic>
      <p:sp>
        <p:nvSpPr>
          <p:cNvPr id="205" name="Google Shape;205;p3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12</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Mom Starts Here								</a:t>
            </a:r>
            <a:r>
              <a:rPr lang="en" sz="2200"/>
              <a:t>-Kyla Schmidt*</a:t>
            </a:r>
            <a:endParaRPr sz="2200"/>
          </a:p>
        </p:txBody>
      </p:sp>
      <p:sp>
        <p:nvSpPr>
          <p:cNvPr id="211" name="Google Shape;211;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Variety of services to “</a:t>
            </a:r>
            <a:r>
              <a:rPr i="1" lang="en" sz="1600">
                <a:solidFill>
                  <a:srgbClr val="2F2C28"/>
                </a:solidFill>
                <a:latin typeface="Arial"/>
                <a:ea typeface="Arial"/>
                <a:cs typeface="Arial"/>
                <a:sym typeface="Arial"/>
              </a:rPr>
              <a:t>to walk with families along their parenting journey. We provide support for the internal and external needs of parents so they can be at their best and have connected, loving relationships with their children.” </a:t>
            </a:r>
            <a:endParaRPr/>
          </a:p>
          <a:p>
            <a:pPr indent="-342900" lvl="0" marL="457200" rtl="0" algn="l">
              <a:spcBef>
                <a:spcPts val="1200"/>
              </a:spcBef>
              <a:spcAft>
                <a:spcPts val="0"/>
              </a:spcAft>
              <a:buSzPts val="1800"/>
              <a:buChar char="●"/>
            </a:pPr>
            <a:r>
              <a:rPr lang="en" u="sng">
                <a:solidFill>
                  <a:schemeClr val="hlink"/>
                </a:solidFill>
                <a:hlinkClick r:id="rId3"/>
              </a:rPr>
              <a:t>Peer groups</a:t>
            </a:r>
            <a:r>
              <a:rPr lang="en"/>
              <a:t> &amp; </a:t>
            </a:r>
            <a:r>
              <a:rPr lang="en" u="sng">
                <a:solidFill>
                  <a:schemeClr val="hlink"/>
                </a:solidFill>
                <a:hlinkClick r:id="rId4"/>
              </a:rPr>
              <a:t>Ongoing Events</a:t>
            </a:r>
            <a:r>
              <a:rPr lang="en"/>
              <a:t>. Recommended for </a:t>
            </a:r>
            <a:r>
              <a:rPr lang="en" u="sng">
                <a:solidFill>
                  <a:schemeClr val="accent5"/>
                </a:solidFill>
                <a:hlinkClick r:id="rId5">
                  <a:extLst>
                    <a:ext uri="{A12FA001-AC4F-418D-AE19-62706E023703}">
                      <ahyp:hlinkClr val="tx"/>
                    </a:ext>
                  </a:extLst>
                </a:hlinkClick>
              </a:rPr>
              <a:t>Pregnancy Club</a:t>
            </a:r>
            <a:r>
              <a:rPr lang="en"/>
              <a:t> members, but open to anyone</a:t>
            </a:r>
            <a:endParaRPr/>
          </a:p>
          <a:p>
            <a:pPr indent="-342900" lvl="0" marL="457200" rtl="0" algn="l">
              <a:spcBef>
                <a:spcPts val="0"/>
              </a:spcBef>
              <a:spcAft>
                <a:spcPts val="0"/>
              </a:spcAft>
              <a:buSzPts val="1800"/>
              <a:buChar char="●"/>
            </a:pPr>
            <a:r>
              <a:rPr lang="en" u="sng">
                <a:solidFill>
                  <a:schemeClr val="hlink"/>
                </a:solidFill>
                <a:hlinkClick r:id="rId6"/>
              </a:rPr>
              <a:t>Baby items</a:t>
            </a:r>
            <a:r>
              <a:rPr lang="en"/>
              <a:t> &amp; Baby Showers</a:t>
            </a:r>
            <a:endParaRPr/>
          </a:p>
          <a:p>
            <a:pPr indent="-342900" lvl="0" marL="457200" rtl="0" algn="l">
              <a:spcBef>
                <a:spcPts val="0"/>
              </a:spcBef>
              <a:spcAft>
                <a:spcPts val="0"/>
              </a:spcAft>
              <a:buSzPts val="1800"/>
              <a:buChar char="●"/>
            </a:pPr>
            <a:r>
              <a:rPr lang="en" u="sng">
                <a:solidFill>
                  <a:schemeClr val="hlink"/>
                </a:solidFill>
                <a:hlinkClick r:id="rId7"/>
              </a:rPr>
              <a:t>Parent hotline</a:t>
            </a:r>
            <a:r>
              <a:rPr lang="en"/>
              <a:t> &amp; </a:t>
            </a:r>
            <a:r>
              <a:rPr lang="en" u="sng">
                <a:solidFill>
                  <a:schemeClr val="hlink"/>
                </a:solidFill>
                <a:hlinkClick r:id="rId8"/>
              </a:rPr>
              <a:t>Lactation support</a:t>
            </a:r>
            <a:endParaRPr/>
          </a:p>
          <a:p>
            <a:pPr indent="-342900" lvl="0" marL="457200" rtl="0" algn="l">
              <a:spcBef>
                <a:spcPts val="0"/>
              </a:spcBef>
              <a:spcAft>
                <a:spcPts val="0"/>
              </a:spcAft>
              <a:buSzPts val="1800"/>
              <a:buChar char="●"/>
            </a:pPr>
            <a:r>
              <a:rPr lang="en" u="sng">
                <a:solidFill>
                  <a:schemeClr val="hlink"/>
                </a:solidFill>
                <a:hlinkClick r:id="rId9"/>
              </a:rPr>
              <a:t>Baby Furniture</a:t>
            </a:r>
            <a:r>
              <a:rPr lang="en"/>
              <a:t>*</a:t>
            </a:r>
            <a:endParaRPr/>
          </a:p>
          <a:p>
            <a:pPr indent="0" lvl="0" marL="0" rtl="0" algn="l">
              <a:spcBef>
                <a:spcPts val="1200"/>
              </a:spcBef>
              <a:spcAft>
                <a:spcPts val="0"/>
              </a:spcAft>
              <a:buNone/>
            </a:pPr>
            <a:r>
              <a:rPr lang="en" sz="1500"/>
              <a:t>*Some items are income/Medicaid eligible</a:t>
            </a:r>
            <a:endParaRPr sz="1500"/>
          </a:p>
          <a:p>
            <a:pPr indent="0" lvl="0" marL="0" rtl="0" algn="l">
              <a:spcBef>
                <a:spcPts val="1200"/>
              </a:spcBef>
              <a:spcAft>
                <a:spcPts val="1200"/>
              </a:spcAft>
              <a:buNone/>
            </a:pPr>
            <a:r>
              <a:rPr lang="en" sz="2000" u="sng">
                <a:solidFill>
                  <a:schemeClr val="hlink"/>
                </a:solidFill>
                <a:hlinkClick r:id="rId10"/>
              </a:rPr>
              <a:t>Website</a:t>
            </a:r>
            <a:r>
              <a:rPr lang="en" sz="2000"/>
              <a:t>, </a:t>
            </a:r>
            <a:r>
              <a:rPr lang="en" sz="2000" u="sng">
                <a:solidFill>
                  <a:schemeClr val="hlink"/>
                </a:solidFill>
                <a:hlinkClick r:id="rId11"/>
              </a:rPr>
              <a:t>Facebook</a:t>
            </a:r>
            <a:r>
              <a:rPr lang="en" sz="2000"/>
              <a:t>, </a:t>
            </a:r>
            <a:r>
              <a:rPr lang="en" sz="2000" u="sng">
                <a:solidFill>
                  <a:schemeClr val="hlink"/>
                </a:solidFill>
                <a:hlinkClick r:id="rId12"/>
              </a:rPr>
              <a:t>Email</a:t>
            </a:r>
            <a:r>
              <a:rPr lang="en" sz="2000"/>
              <a:t> and App!</a:t>
            </a:r>
            <a:endParaRPr sz="2000"/>
          </a:p>
        </p:txBody>
      </p:sp>
      <p:pic>
        <p:nvPicPr>
          <p:cNvPr id="212" name="Google Shape;212;p33"/>
          <p:cNvPicPr preferRelativeResize="0"/>
          <p:nvPr/>
        </p:nvPicPr>
        <p:blipFill rotWithShape="1">
          <a:blip r:embed="rId13">
            <a:alphaModFix/>
          </a:blip>
          <a:srcRect b="0" l="20537" r="18951" t="0"/>
          <a:stretch/>
        </p:blipFill>
        <p:spPr>
          <a:xfrm>
            <a:off x="7029175" y="3098675"/>
            <a:ext cx="1803125" cy="1679225"/>
          </a:xfrm>
          <a:prstGeom prst="rect">
            <a:avLst/>
          </a:prstGeom>
          <a:noFill/>
          <a:ln>
            <a:noFill/>
          </a:ln>
        </p:spPr>
      </p:pic>
      <p:sp>
        <p:nvSpPr>
          <p:cNvPr id="213" name="Google Shape;213;p3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      13</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Fern Coffee Walk &amp; Talk          </a:t>
            </a:r>
            <a:r>
              <a:rPr lang="en" sz="2200"/>
              <a:t>-Heather Tremblay-Croteau</a:t>
            </a:r>
            <a:endParaRPr sz="2200"/>
          </a:p>
        </p:txBody>
      </p:sp>
      <p:sp>
        <p:nvSpPr>
          <p:cNvPr id="219" name="Google Shape;219;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55600" lvl="0" marL="457200" marR="228600" rtl="0" algn="l">
              <a:lnSpc>
                <a:spcPct val="142857"/>
              </a:lnSpc>
              <a:spcBef>
                <a:spcPts val="900"/>
              </a:spcBef>
              <a:spcAft>
                <a:spcPts val="0"/>
              </a:spcAft>
              <a:buClr>
                <a:srgbClr val="202124"/>
              </a:buClr>
              <a:buSzPts val="2000"/>
              <a:buChar char="●"/>
            </a:pPr>
            <a:r>
              <a:rPr lang="en" sz="2000">
                <a:solidFill>
                  <a:srgbClr val="202124"/>
                </a:solidFill>
                <a:highlight>
                  <a:srgbClr val="FFFFFF"/>
                </a:highlight>
              </a:rPr>
              <a:t>Parents/caregivers can come connect and get support while doing about 45 min of walking slow paced with their baby/child in stroller, carrier or other mode! </a:t>
            </a:r>
            <a:endParaRPr sz="2000">
              <a:solidFill>
                <a:srgbClr val="202124"/>
              </a:solidFill>
              <a:highlight>
                <a:srgbClr val="FFFFFF"/>
              </a:highlight>
            </a:endParaRPr>
          </a:p>
          <a:p>
            <a:pPr indent="-355600" lvl="0" marL="457200" marR="228600" rtl="0" algn="l">
              <a:lnSpc>
                <a:spcPct val="142857"/>
              </a:lnSpc>
              <a:spcBef>
                <a:spcPts val="0"/>
              </a:spcBef>
              <a:spcAft>
                <a:spcPts val="0"/>
              </a:spcAft>
              <a:buClr>
                <a:srgbClr val="202124"/>
              </a:buClr>
              <a:buSzPts val="2000"/>
              <a:buChar char="●"/>
            </a:pPr>
            <a:r>
              <a:rPr lang="en" sz="2000">
                <a:solidFill>
                  <a:srgbClr val="202124"/>
                </a:solidFill>
                <a:highlight>
                  <a:srgbClr val="FFFFFF"/>
                </a:highlight>
              </a:rPr>
              <a:t>Then gather together at a coffee shop for more personal conversations and kiddo playing. </a:t>
            </a:r>
            <a:endParaRPr sz="2000">
              <a:solidFill>
                <a:srgbClr val="202124"/>
              </a:solidFill>
              <a:highlight>
                <a:srgbClr val="FFFFFF"/>
              </a:highlight>
            </a:endParaRPr>
          </a:p>
          <a:p>
            <a:pPr indent="-355600" lvl="0" marL="457200" marR="228600" rtl="0" algn="l">
              <a:lnSpc>
                <a:spcPct val="142857"/>
              </a:lnSpc>
              <a:spcBef>
                <a:spcPts val="0"/>
              </a:spcBef>
              <a:spcAft>
                <a:spcPts val="0"/>
              </a:spcAft>
              <a:buClr>
                <a:srgbClr val="202124"/>
              </a:buClr>
              <a:buSzPts val="2000"/>
              <a:buChar char="●"/>
            </a:pPr>
            <a:r>
              <a:rPr lang="en" sz="2000">
                <a:solidFill>
                  <a:srgbClr val="202124"/>
                </a:solidFill>
                <a:highlight>
                  <a:srgbClr val="FFFFFF"/>
                </a:highlight>
              </a:rPr>
              <a:t>Some people come just to the coffee portion of they don’t feel up to walking.</a:t>
            </a:r>
            <a:endParaRPr sz="2000">
              <a:solidFill>
                <a:srgbClr val="202124"/>
              </a:solidFill>
              <a:highlight>
                <a:srgbClr val="FFFFFF"/>
              </a:highlight>
            </a:endParaRPr>
          </a:p>
          <a:p>
            <a:pPr indent="0" lvl="0" marL="0" marR="228600" rtl="0" algn="l">
              <a:lnSpc>
                <a:spcPct val="142857"/>
              </a:lnSpc>
              <a:spcBef>
                <a:spcPts val="1800"/>
              </a:spcBef>
              <a:spcAft>
                <a:spcPts val="1800"/>
              </a:spcAft>
              <a:buNone/>
            </a:pPr>
            <a:r>
              <a:rPr lang="en" sz="2000" u="sng">
                <a:solidFill>
                  <a:schemeClr val="hlink"/>
                </a:solidFill>
                <a:highlight>
                  <a:srgbClr val="FFFFFF"/>
                </a:highlight>
                <a:hlinkClick r:id="rId3"/>
              </a:rPr>
              <a:t>Facebook</a:t>
            </a:r>
            <a:endParaRPr/>
          </a:p>
        </p:txBody>
      </p:sp>
      <p:pic>
        <p:nvPicPr>
          <p:cNvPr id="220" name="Google Shape;220;p34"/>
          <p:cNvPicPr preferRelativeResize="0"/>
          <p:nvPr/>
        </p:nvPicPr>
        <p:blipFill>
          <a:blip r:embed="rId4">
            <a:alphaModFix/>
          </a:blip>
          <a:stretch>
            <a:fillRect/>
          </a:stretch>
        </p:blipFill>
        <p:spPr>
          <a:xfrm>
            <a:off x="7544250" y="3626375"/>
            <a:ext cx="1288051" cy="1288051"/>
          </a:xfrm>
          <a:prstGeom prst="rect">
            <a:avLst/>
          </a:prstGeom>
          <a:noFill/>
          <a:ln>
            <a:noFill/>
          </a:ln>
        </p:spPr>
      </p:pic>
      <p:sp>
        <p:nvSpPr>
          <p:cNvPr id="221" name="Google Shape;221;p34"/>
          <p:cNvSpPr txBox="1"/>
          <p:nvPr>
            <p:ph idx="12" type="sldNum"/>
          </p:nvPr>
        </p:nvSpPr>
        <p:spPr>
          <a:xfrm>
            <a:off x="8595300" y="47039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14</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80"/>
              <a:t>Albany Capital Region Kids/Family Events     </a:t>
            </a:r>
            <a:r>
              <a:rPr lang="en" sz="1900"/>
              <a:t>-Sweta Bhojak</a:t>
            </a:r>
            <a:endParaRPr sz="1900"/>
          </a:p>
        </p:txBody>
      </p:sp>
      <p:sp>
        <p:nvSpPr>
          <p:cNvPr id="227" name="Google Shape;227;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Comprehensive </a:t>
            </a:r>
            <a:r>
              <a:rPr lang="en"/>
              <a:t> group created in April 2022 that posts kids/family friendly events and activities across the Capital Region </a:t>
            </a:r>
            <a:endParaRPr/>
          </a:p>
          <a:p>
            <a:pPr indent="-342900" lvl="0" marL="457200" rtl="0" algn="l">
              <a:spcBef>
                <a:spcPts val="0"/>
              </a:spcBef>
              <a:spcAft>
                <a:spcPts val="0"/>
              </a:spcAft>
              <a:buSzPts val="1800"/>
              <a:buChar char="●"/>
            </a:pPr>
            <a:r>
              <a:rPr lang="en"/>
              <a:t>Approx 50 mile radius of Albany Area and 8000+ members</a:t>
            </a:r>
            <a:endParaRPr/>
          </a:p>
          <a:p>
            <a:pPr indent="-342900" lvl="0" marL="457200" rtl="0" algn="l">
              <a:spcBef>
                <a:spcPts val="0"/>
              </a:spcBef>
              <a:spcAft>
                <a:spcPts val="0"/>
              </a:spcAft>
              <a:buSzPts val="1800"/>
              <a:buChar char="●"/>
            </a:pPr>
            <a:r>
              <a:rPr lang="en"/>
              <a:t>Occasionally discount codes for paid activities</a:t>
            </a:r>
            <a:endParaRPr/>
          </a:p>
          <a:p>
            <a:pPr indent="-342900" lvl="0" marL="457200" rtl="0" algn="l">
              <a:spcBef>
                <a:spcPts val="0"/>
              </a:spcBef>
              <a:spcAft>
                <a:spcPts val="0"/>
              </a:spcAft>
              <a:buSzPts val="1800"/>
              <a:buChar char="●"/>
            </a:pPr>
            <a:r>
              <a:rPr lang="en"/>
              <a:t>Any can attend these free and paid events</a:t>
            </a:r>
            <a:endParaRPr/>
          </a:p>
          <a:p>
            <a:pPr indent="-342900" lvl="0" marL="457200" rtl="0" algn="l">
              <a:spcBef>
                <a:spcPts val="0"/>
              </a:spcBef>
              <a:spcAft>
                <a:spcPts val="0"/>
              </a:spcAft>
              <a:buSzPts val="1800"/>
              <a:buChar char="●"/>
            </a:pPr>
            <a:r>
              <a:rPr lang="en"/>
              <a:t>Diligently monitored to avoid scam posts</a:t>
            </a:r>
            <a:endParaRPr/>
          </a:p>
          <a:p>
            <a:pPr indent="0" lvl="0" marL="0" rtl="0" algn="l">
              <a:spcBef>
                <a:spcPts val="1200"/>
              </a:spcBef>
              <a:spcAft>
                <a:spcPts val="1200"/>
              </a:spcAft>
              <a:buNone/>
            </a:pPr>
            <a:r>
              <a:rPr lang="en" u="sng">
                <a:solidFill>
                  <a:schemeClr val="hlink"/>
                </a:solidFill>
                <a:hlinkClick r:id="rId3"/>
              </a:rPr>
              <a:t>Facebook</a:t>
            </a:r>
            <a:endParaRPr/>
          </a:p>
        </p:txBody>
      </p:sp>
      <p:pic>
        <p:nvPicPr>
          <p:cNvPr id="228" name="Google Shape;228;p35"/>
          <p:cNvPicPr preferRelativeResize="0"/>
          <p:nvPr/>
        </p:nvPicPr>
        <p:blipFill>
          <a:blip r:embed="rId4">
            <a:alphaModFix/>
          </a:blip>
          <a:stretch>
            <a:fillRect/>
          </a:stretch>
        </p:blipFill>
        <p:spPr>
          <a:xfrm>
            <a:off x="6084700" y="2749675"/>
            <a:ext cx="2747601" cy="2206126"/>
          </a:xfrm>
          <a:prstGeom prst="rect">
            <a:avLst/>
          </a:prstGeom>
          <a:noFill/>
          <a:ln>
            <a:noFill/>
          </a:ln>
        </p:spPr>
      </p:pic>
      <p:sp>
        <p:nvSpPr>
          <p:cNvPr id="229" name="Google Shape;229;p3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15</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MamaMayhem518 						    				</a:t>
            </a:r>
            <a:r>
              <a:rPr lang="en" sz="2200"/>
              <a:t>- Ashley</a:t>
            </a:r>
            <a:endParaRPr/>
          </a:p>
        </p:txBody>
      </p:sp>
      <p:sp>
        <p:nvSpPr>
          <p:cNvPr id="235" name="Google Shape;235;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55600" lvl="0" marL="457200" rtl="0" algn="l">
              <a:spcBef>
                <a:spcPts val="0"/>
              </a:spcBef>
              <a:spcAft>
                <a:spcPts val="0"/>
              </a:spcAft>
              <a:buClr>
                <a:srgbClr val="000000"/>
              </a:buClr>
              <a:buSzPts val="2000"/>
              <a:buChar char="●"/>
            </a:pPr>
            <a:r>
              <a:rPr lang="en" sz="2000">
                <a:solidFill>
                  <a:srgbClr val="000000"/>
                </a:solidFill>
                <a:highlight>
                  <a:srgbClr val="FFFFFF"/>
                </a:highlight>
              </a:rPr>
              <a:t>Digital Content. Follow along for the beautiful and chaotic journey of motherhood.</a:t>
            </a:r>
            <a:endParaRPr sz="2000">
              <a:solidFill>
                <a:srgbClr val="000000"/>
              </a:solidFill>
              <a:highlight>
                <a:srgbClr val="FFFFFF"/>
              </a:highlight>
            </a:endParaRPr>
          </a:p>
          <a:p>
            <a:pPr indent="-355600" lvl="0" marL="457200" rtl="0" algn="l">
              <a:spcBef>
                <a:spcPts val="0"/>
              </a:spcBef>
              <a:spcAft>
                <a:spcPts val="0"/>
              </a:spcAft>
              <a:buClr>
                <a:srgbClr val="000000"/>
              </a:buClr>
              <a:buSzPts val="2000"/>
              <a:buChar char="●"/>
            </a:pPr>
            <a:r>
              <a:rPr lang="en" sz="2000">
                <a:solidFill>
                  <a:srgbClr val="000000"/>
                </a:solidFill>
                <a:highlight>
                  <a:srgbClr val="FFFFFF"/>
                </a:highlight>
              </a:rPr>
              <a:t>Purpose: to share tips, tricks, and inspiration for mamas looking to make memories with their littles. From products that make life easier to local happenings and everything in between, we’ve got you covered.</a:t>
            </a:r>
            <a:endParaRPr sz="2000">
              <a:solidFill>
                <a:srgbClr val="000000"/>
              </a:solidFill>
              <a:highlight>
                <a:srgbClr val="FFFFFF"/>
              </a:highlight>
            </a:endParaRPr>
          </a:p>
          <a:p>
            <a:pPr indent="-355600" lvl="0" marL="457200" rtl="0" algn="l">
              <a:spcBef>
                <a:spcPts val="0"/>
              </a:spcBef>
              <a:spcAft>
                <a:spcPts val="0"/>
              </a:spcAft>
              <a:buClr>
                <a:srgbClr val="000000"/>
              </a:buClr>
              <a:buSzPts val="2000"/>
              <a:buChar char="●"/>
            </a:pPr>
            <a:r>
              <a:rPr lang="en" sz="2000">
                <a:solidFill>
                  <a:srgbClr val="000000"/>
                </a:solidFill>
                <a:highlight>
                  <a:srgbClr val="FFFFFF"/>
                </a:highlight>
              </a:rPr>
              <a:t>Finding all things family friendly in the 518: </a:t>
            </a:r>
            <a:r>
              <a:rPr lang="en" sz="2000">
                <a:solidFill>
                  <a:srgbClr val="000000"/>
                </a:solidFill>
                <a:highlight>
                  <a:srgbClr val="FFFFFF"/>
                </a:highlight>
              </a:rPr>
              <a:t>Parks, Events, Eats, Shops +more!</a:t>
            </a:r>
            <a:endParaRPr sz="2000">
              <a:solidFill>
                <a:srgbClr val="000000"/>
              </a:solidFill>
              <a:highlight>
                <a:srgbClr val="FFFFFF"/>
              </a:highlight>
            </a:endParaRPr>
          </a:p>
          <a:p>
            <a:pPr indent="-355600" lvl="0" marL="457200" rtl="0" algn="l">
              <a:spcBef>
                <a:spcPts val="0"/>
              </a:spcBef>
              <a:spcAft>
                <a:spcPts val="0"/>
              </a:spcAft>
              <a:buClr>
                <a:srgbClr val="000000"/>
              </a:buClr>
              <a:buSzPts val="2000"/>
              <a:buChar char="●"/>
            </a:pPr>
            <a:r>
              <a:rPr lang="en" sz="2000">
                <a:solidFill>
                  <a:srgbClr val="000000"/>
                </a:solidFill>
                <a:highlight>
                  <a:srgbClr val="FFFFFF"/>
                </a:highlight>
              </a:rPr>
              <a:t>In-person meet-ups</a:t>
            </a:r>
            <a:endParaRPr sz="2000">
              <a:solidFill>
                <a:srgbClr val="000000"/>
              </a:solidFill>
              <a:highlight>
                <a:srgbClr val="FFFFFF"/>
              </a:highlight>
            </a:endParaRPr>
          </a:p>
          <a:p>
            <a:pPr indent="0" lvl="0" marL="0" rtl="0" algn="l">
              <a:spcBef>
                <a:spcPts val="1200"/>
              </a:spcBef>
              <a:spcAft>
                <a:spcPts val="1200"/>
              </a:spcAft>
              <a:buNone/>
            </a:pPr>
            <a:r>
              <a:rPr lang="en" sz="2000" u="sng">
                <a:solidFill>
                  <a:schemeClr val="hlink"/>
                </a:solidFill>
                <a:highlight>
                  <a:srgbClr val="FFFFFF"/>
                </a:highlight>
                <a:hlinkClick r:id="rId3"/>
              </a:rPr>
              <a:t>Facebook</a:t>
            </a:r>
            <a:r>
              <a:rPr lang="en" sz="2000">
                <a:solidFill>
                  <a:srgbClr val="000000"/>
                </a:solidFill>
                <a:highlight>
                  <a:srgbClr val="FFFFFF"/>
                </a:highlight>
              </a:rPr>
              <a:t>, </a:t>
            </a:r>
            <a:r>
              <a:rPr lang="en" sz="2000" u="sng">
                <a:solidFill>
                  <a:schemeClr val="hlink"/>
                </a:solidFill>
                <a:highlight>
                  <a:srgbClr val="FFFFFF"/>
                </a:highlight>
                <a:hlinkClick r:id="rId4"/>
              </a:rPr>
              <a:t>Instagram</a:t>
            </a:r>
            <a:r>
              <a:rPr lang="en" sz="2000">
                <a:solidFill>
                  <a:srgbClr val="000000"/>
                </a:solidFill>
                <a:highlight>
                  <a:srgbClr val="FFFFFF"/>
                </a:highlight>
              </a:rPr>
              <a:t>, </a:t>
            </a:r>
            <a:r>
              <a:rPr lang="en" sz="2000" u="sng">
                <a:solidFill>
                  <a:schemeClr val="hlink"/>
                </a:solidFill>
                <a:highlight>
                  <a:srgbClr val="FFFFFF"/>
                </a:highlight>
                <a:hlinkClick r:id="rId5"/>
              </a:rPr>
              <a:t>Mamamayhem518@gmail.com</a:t>
            </a:r>
            <a:endParaRPr sz="2000">
              <a:solidFill>
                <a:srgbClr val="000000"/>
              </a:solidFill>
              <a:highlight>
                <a:srgbClr val="FFFFFF"/>
              </a:highlight>
            </a:endParaRPr>
          </a:p>
        </p:txBody>
      </p:sp>
      <p:pic>
        <p:nvPicPr>
          <p:cNvPr id="236" name="Google Shape;236;p36"/>
          <p:cNvPicPr preferRelativeResize="0"/>
          <p:nvPr/>
        </p:nvPicPr>
        <p:blipFill>
          <a:blip r:embed="rId6">
            <a:alphaModFix/>
          </a:blip>
          <a:stretch>
            <a:fillRect/>
          </a:stretch>
        </p:blipFill>
        <p:spPr>
          <a:xfrm>
            <a:off x="7627649" y="3680325"/>
            <a:ext cx="1204649" cy="1205600"/>
          </a:xfrm>
          <a:prstGeom prst="rect">
            <a:avLst/>
          </a:prstGeom>
          <a:noFill/>
          <a:ln>
            <a:noFill/>
          </a:ln>
        </p:spPr>
      </p:pic>
      <p:sp>
        <p:nvSpPr>
          <p:cNvPr id="237" name="Google Shape;237;p3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16</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Sage Kinship Development 			</a:t>
            </a:r>
            <a:r>
              <a:rPr lang="en" sz="2200"/>
              <a:t>-Shannon DuGuay*</a:t>
            </a:r>
            <a:endParaRPr sz="2200"/>
          </a:p>
        </p:txBody>
      </p:sp>
      <p:sp>
        <p:nvSpPr>
          <p:cNvPr id="243" name="Google Shape;243;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4"/>
                </a:solidFill>
                <a:highlight>
                  <a:srgbClr val="FFFFFF"/>
                </a:highlight>
              </a:rPr>
              <a:t>Helping Families Thrive in the Capital Region</a:t>
            </a:r>
            <a:endParaRPr sz="2000">
              <a:solidFill>
                <a:srgbClr val="202124"/>
              </a:solidFill>
              <a:highlight>
                <a:srgbClr val="FFFFFF"/>
              </a:highlight>
            </a:endParaRPr>
          </a:p>
          <a:p>
            <a:pPr indent="-355600" lvl="0" marL="457200" rtl="0" algn="l">
              <a:spcBef>
                <a:spcPts val="1200"/>
              </a:spcBef>
              <a:spcAft>
                <a:spcPts val="0"/>
              </a:spcAft>
              <a:buClr>
                <a:srgbClr val="202124"/>
              </a:buClr>
              <a:buSzPts val="2000"/>
              <a:buChar char="●"/>
            </a:pPr>
            <a:r>
              <a:rPr lang="en" sz="2000">
                <a:solidFill>
                  <a:srgbClr val="202124"/>
                </a:solidFill>
                <a:highlight>
                  <a:srgbClr val="FFFFFF"/>
                </a:highlight>
              </a:rPr>
              <a:t>Evidence-Based Parenting Tips: Practical advice for nurturing emotional, social, and cognitive development.</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Sensory Play &amp; Learning Activities: Engaging, hands-on activities for children of all ages.</a:t>
            </a:r>
            <a:endParaRPr sz="2000">
              <a:solidFill>
                <a:srgbClr val="202124"/>
              </a:solidFill>
              <a:highlight>
                <a:srgbClr val="FFFFFF"/>
              </a:highlight>
            </a:endParaRPr>
          </a:p>
          <a:p>
            <a:pPr indent="-355600" lvl="0" marL="457200" rtl="0" algn="l">
              <a:spcBef>
                <a:spcPts val="0"/>
              </a:spcBef>
              <a:spcAft>
                <a:spcPts val="0"/>
              </a:spcAft>
              <a:buClr>
                <a:srgbClr val="202124"/>
              </a:buClr>
              <a:buSzPts val="2000"/>
              <a:buChar char="●"/>
            </a:pPr>
            <a:r>
              <a:rPr lang="en" sz="2000">
                <a:solidFill>
                  <a:srgbClr val="202124"/>
                </a:solidFill>
                <a:highlight>
                  <a:srgbClr val="FFFFFF"/>
                </a:highlight>
              </a:rPr>
              <a:t>Parenting Insights &amp; Support: Research-backed posts and videos on creating nurturing environments at home.</a:t>
            </a:r>
            <a:endParaRPr sz="2000">
              <a:solidFill>
                <a:srgbClr val="202124"/>
              </a:solidFill>
              <a:highlight>
                <a:srgbClr val="FFFFFF"/>
              </a:highlight>
            </a:endParaRPr>
          </a:p>
          <a:p>
            <a:pPr indent="0" lvl="0" marL="0" rtl="0" algn="l">
              <a:spcBef>
                <a:spcPts val="1200"/>
              </a:spcBef>
              <a:spcAft>
                <a:spcPts val="1200"/>
              </a:spcAft>
              <a:buNone/>
            </a:pPr>
            <a:r>
              <a:rPr lang="en" sz="2000" u="sng">
                <a:solidFill>
                  <a:schemeClr val="accent5"/>
                </a:solidFill>
                <a:highlight>
                  <a:srgbClr val="FFFFFF"/>
                </a:highlight>
                <a:hlinkClick r:id="rId3">
                  <a:extLst>
                    <a:ext uri="{A12FA001-AC4F-418D-AE19-62706E023703}">
                      <ahyp:hlinkClr val="tx"/>
                    </a:ext>
                  </a:extLst>
                </a:hlinkClick>
              </a:rPr>
              <a:t>Facebook</a:t>
            </a:r>
            <a:r>
              <a:rPr lang="en" sz="2000">
                <a:solidFill>
                  <a:srgbClr val="202124"/>
                </a:solidFill>
                <a:highlight>
                  <a:srgbClr val="FFFFFF"/>
                </a:highlight>
              </a:rPr>
              <a:t>, </a:t>
            </a:r>
            <a:r>
              <a:rPr lang="en" sz="2000" u="sng">
                <a:solidFill>
                  <a:schemeClr val="accent5"/>
                </a:solidFill>
                <a:highlight>
                  <a:srgbClr val="FFFFFF"/>
                </a:highlight>
                <a:hlinkClick r:id="rId4">
                  <a:extLst>
                    <a:ext uri="{A12FA001-AC4F-418D-AE19-62706E023703}">
                      <ahyp:hlinkClr val="tx"/>
                    </a:ext>
                  </a:extLst>
                </a:hlinkClick>
              </a:rPr>
              <a:t>Instagram</a:t>
            </a:r>
            <a:r>
              <a:rPr lang="en" sz="2000">
                <a:solidFill>
                  <a:srgbClr val="202124"/>
                </a:solidFill>
                <a:highlight>
                  <a:srgbClr val="FFFFFF"/>
                </a:highlight>
              </a:rPr>
              <a:t> or </a:t>
            </a:r>
            <a:r>
              <a:rPr lang="en" sz="2000" u="sng">
                <a:solidFill>
                  <a:schemeClr val="hlink"/>
                </a:solidFill>
                <a:highlight>
                  <a:srgbClr val="FFFFFF"/>
                </a:highlight>
                <a:hlinkClick r:id="rId5"/>
              </a:rPr>
              <a:t>Email</a:t>
            </a:r>
            <a:r>
              <a:rPr lang="en" sz="2000">
                <a:solidFill>
                  <a:srgbClr val="202124"/>
                </a:solidFill>
                <a:highlight>
                  <a:srgbClr val="FFFFFF"/>
                </a:highlight>
              </a:rPr>
              <a:t> </a:t>
            </a:r>
            <a:endParaRPr sz="2000"/>
          </a:p>
        </p:txBody>
      </p:sp>
      <p:pic>
        <p:nvPicPr>
          <p:cNvPr id="244" name="Google Shape;244;p37"/>
          <p:cNvPicPr preferRelativeResize="0"/>
          <p:nvPr/>
        </p:nvPicPr>
        <p:blipFill>
          <a:blip r:embed="rId6">
            <a:alphaModFix/>
          </a:blip>
          <a:stretch>
            <a:fillRect/>
          </a:stretch>
        </p:blipFill>
        <p:spPr>
          <a:xfrm>
            <a:off x="7365319" y="3462769"/>
            <a:ext cx="1466975" cy="1401775"/>
          </a:xfrm>
          <a:prstGeom prst="rect">
            <a:avLst/>
          </a:prstGeom>
          <a:noFill/>
          <a:ln>
            <a:noFill/>
          </a:ln>
        </p:spPr>
      </p:pic>
      <p:sp>
        <p:nvSpPr>
          <p:cNvPr id="245" name="Google Shape;245;p3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17</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Niskayuna Mom’s Group</a:t>
            </a:r>
            <a:r>
              <a:rPr lang="en"/>
              <a:t> 				</a:t>
            </a:r>
            <a:r>
              <a:rPr lang="en" sz="2200"/>
              <a:t>-Maeghan Gibbons*</a:t>
            </a:r>
            <a:endParaRPr sz="2200"/>
          </a:p>
        </p:txBody>
      </p:sp>
      <p:sp>
        <p:nvSpPr>
          <p:cNvPr id="251" name="Google Shape;251;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lnSpc>
                <a:spcPct val="100000"/>
              </a:lnSpc>
              <a:spcBef>
                <a:spcPts val="1000"/>
              </a:spcBef>
              <a:spcAft>
                <a:spcPts val="0"/>
              </a:spcAft>
              <a:buClr>
                <a:srgbClr val="202124"/>
              </a:buClr>
              <a:buSzPts val="2000"/>
              <a:buChar char="●"/>
            </a:pPr>
            <a:r>
              <a:rPr lang="en" sz="2000">
                <a:solidFill>
                  <a:srgbClr val="202124"/>
                </a:solidFill>
                <a:highlight>
                  <a:srgbClr val="FFFFFF"/>
                </a:highlight>
              </a:rPr>
              <a:t>We run a biweekly playgroup for Niskayuna mothers! </a:t>
            </a:r>
            <a:endParaRPr sz="2000">
              <a:solidFill>
                <a:srgbClr val="202124"/>
              </a:solidFill>
              <a:highlight>
                <a:srgbClr val="FFFFFF"/>
              </a:highlight>
            </a:endParaRPr>
          </a:p>
          <a:p>
            <a:pPr indent="-355600" lvl="0" marL="4572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During the summer we meet every week at a local playground.</a:t>
            </a:r>
            <a:endParaRPr sz="2000">
              <a:solidFill>
                <a:schemeClr val="accent1"/>
              </a:solidFill>
            </a:endParaRPr>
          </a:p>
          <a:p>
            <a:pPr indent="-355600" lvl="0" marL="4572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We welcome all Niskayuna moms to join us every other week for our playdate.  </a:t>
            </a:r>
            <a:endParaRPr sz="2000">
              <a:solidFill>
                <a:srgbClr val="202124"/>
              </a:solidFill>
              <a:highlight>
                <a:srgbClr val="FFFFFF"/>
              </a:highlight>
            </a:endParaRPr>
          </a:p>
          <a:p>
            <a:pPr indent="-355600" lvl="1" marL="9144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Children usually age from 0-4.  </a:t>
            </a:r>
            <a:endParaRPr sz="2000">
              <a:solidFill>
                <a:srgbClr val="202124"/>
              </a:solidFill>
              <a:highlight>
                <a:srgbClr val="FFFFFF"/>
              </a:highlight>
            </a:endParaRPr>
          </a:p>
          <a:p>
            <a:pPr indent="0" lvl="0" marL="0" rtl="0" algn="l">
              <a:lnSpc>
                <a:spcPct val="100000"/>
              </a:lnSpc>
              <a:spcBef>
                <a:spcPts val="1200"/>
              </a:spcBef>
              <a:spcAft>
                <a:spcPts val="0"/>
              </a:spcAft>
              <a:buNone/>
            </a:pPr>
            <a:r>
              <a:rPr lang="en" sz="2000">
                <a:solidFill>
                  <a:srgbClr val="202124"/>
                </a:solidFill>
                <a:highlight>
                  <a:srgbClr val="FFFFFF"/>
                </a:highlight>
              </a:rPr>
              <a:t>To learn more, </a:t>
            </a:r>
            <a:r>
              <a:rPr lang="en" sz="2000" u="sng">
                <a:solidFill>
                  <a:schemeClr val="hlink"/>
                </a:solidFill>
                <a:highlight>
                  <a:srgbClr val="FFFFFF"/>
                </a:highlight>
                <a:hlinkClick r:id="rId3"/>
              </a:rPr>
              <a:t>Facebook</a:t>
            </a:r>
            <a:r>
              <a:rPr lang="en" sz="2000">
                <a:solidFill>
                  <a:srgbClr val="202124"/>
                </a:solidFill>
                <a:highlight>
                  <a:srgbClr val="FFFFFF"/>
                </a:highlight>
              </a:rPr>
              <a:t> and look us up on </a:t>
            </a:r>
            <a:r>
              <a:rPr lang="en" sz="2000" u="sng">
                <a:solidFill>
                  <a:schemeClr val="hlink"/>
                </a:solidFill>
                <a:highlight>
                  <a:srgbClr val="FFFFFF"/>
                </a:highlight>
                <a:hlinkClick r:id="rId4"/>
              </a:rPr>
              <a:t>Meetup</a:t>
            </a:r>
            <a:endParaRPr>
              <a:solidFill>
                <a:schemeClr val="accent1"/>
              </a:solidFill>
            </a:endParaRPr>
          </a:p>
          <a:p>
            <a:pPr indent="0" lvl="0" marL="0" rtl="0" algn="l">
              <a:spcBef>
                <a:spcPts val="1200"/>
              </a:spcBef>
              <a:spcAft>
                <a:spcPts val="1200"/>
              </a:spcAft>
              <a:buNone/>
            </a:pPr>
            <a:r>
              <a:t/>
            </a:r>
            <a:endParaRPr>
              <a:solidFill>
                <a:schemeClr val="accent1"/>
              </a:solidFill>
            </a:endParaRPr>
          </a:p>
        </p:txBody>
      </p:sp>
      <p:pic>
        <p:nvPicPr>
          <p:cNvPr id="252" name="Google Shape;252;p38"/>
          <p:cNvPicPr preferRelativeResize="0"/>
          <p:nvPr/>
        </p:nvPicPr>
        <p:blipFill rotWithShape="1">
          <a:blip r:embed="rId5">
            <a:alphaModFix/>
          </a:blip>
          <a:srcRect b="33691" l="0" r="0" t="31502"/>
          <a:stretch/>
        </p:blipFill>
        <p:spPr>
          <a:xfrm>
            <a:off x="6659800" y="4137325"/>
            <a:ext cx="2172500" cy="756150"/>
          </a:xfrm>
          <a:prstGeom prst="rect">
            <a:avLst/>
          </a:prstGeom>
          <a:noFill/>
          <a:ln>
            <a:noFill/>
          </a:ln>
        </p:spPr>
      </p:pic>
      <p:sp>
        <p:nvSpPr>
          <p:cNvPr id="253" name="Google Shape;253;p3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18</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CultivatED Parenting 						</a:t>
            </a:r>
            <a:r>
              <a:rPr lang="en" sz="2200"/>
              <a:t>-Sara Donnelly*</a:t>
            </a:r>
            <a:endParaRPr sz="2200"/>
          </a:p>
        </p:txBody>
      </p:sp>
      <p:sp>
        <p:nvSpPr>
          <p:cNvPr id="259" name="Google Shape;259;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Hosts in-person and virtual playdates, virtual bible studies, virtual homeschool meetings and more</a:t>
            </a:r>
            <a:endParaRPr/>
          </a:p>
          <a:p>
            <a:pPr indent="-342900" lvl="0" marL="457200" rtl="0" algn="l">
              <a:spcBef>
                <a:spcPts val="0"/>
              </a:spcBef>
              <a:spcAft>
                <a:spcPts val="0"/>
              </a:spcAft>
              <a:buSzPts val="1800"/>
              <a:buChar char="●"/>
            </a:pPr>
            <a:r>
              <a:rPr lang="en"/>
              <a:t>They continue to cultivate and develop support and resources for motherhood and homeschooling</a:t>
            </a:r>
            <a:endParaRPr/>
          </a:p>
          <a:p>
            <a:pPr indent="-342900" lvl="0" marL="457200" rtl="0" algn="l">
              <a:spcBef>
                <a:spcPts val="0"/>
              </a:spcBef>
              <a:spcAft>
                <a:spcPts val="0"/>
              </a:spcAft>
              <a:buSzPts val="1800"/>
              <a:buChar char="●"/>
            </a:pPr>
            <a:r>
              <a:rPr lang="en"/>
              <a:t>You can sign up for the email list to get information on events through their website or by messaging/emailing</a:t>
            </a:r>
            <a:endParaRPr/>
          </a:p>
          <a:p>
            <a:pPr indent="0" lvl="0" marL="0" rtl="0" algn="l">
              <a:spcBef>
                <a:spcPts val="1200"/>
              </a:spcBef>
              <a:spcAft>
                <a:spcPts val="0"/>
              </a:spcAft>
              <a:buNone/>
            </a:pPr>
            <a:r>
              <a:rPr lang="en" u="sng">
                <a:solidFill>
                  <a:schemeClr val="hlink"/>
                </a:solidFill>
                <a:hlinkClick r:id="rId3"/>
              </a:rPr>
              <a:t>Website</a:t>
            </a:r>
            <a:r>
              <a:rPr lang="en"/>
              <a:t>, </a:t>
            </a:r>
            <a:r>
              <a:rPr lang="en" u="sng">
                <a:solidFill>
                  <a:schemeClr val="hlink"/>
                </a:solidFill>
                <a:hlinkClick r:id="rId4"/>
              </a:rPr>
              <a:t>Instagram</a:t>
            </a:r>
            <a:r>
              <a:rPr lang="en"/>
              <a:t>, Ema</a:t>
            </a:r>
            <a:r>
              <a:rPr lang="en"/>
              <a:t>il: </a:t>
            </a:r>
            <a:r>
              <a:rPr lang="en" u="sng">
                <a:solidFill>
                  <a:schemeClr val="hlink"/>
                </a:solidFill>
                <a:hlinkClick r:id="rId5"/>
              </a:rPr>
              <a:t>cultivatedparenting@gmail.com</a:t>
            </a:r>
            <a:endParaRPr>
              <a:solidFill>
                <a:srgbClr val="1155CC"/>
              </a:solidFil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pic>
        <p:nvPicPr>
          <p:cNvPr id="260" name="Google Shape;260;p39"/>
          <p:cNvPicPr preferRelativeResize="0"/>
          <p:nvPr/>
        </p:nvPicPr>
        <p:blipFill>
          <a:blip r:embed="rId6">
            <a:alphaModFix/>
          </a:blip>
          <a:stretch>
            <a:fillRect/>
          </a:stretch>
        </p:blipFill>
        <p:spPr>
          <a:xfrm>
            <a:off x="5670698" y="3597725"/>
            <a:ext cx="3161600" cy="1340325"/>
          </a:xfrm>
          <a:prstGeom prst="rect">
            <a:avLst/>
          </a:prstGeom>
          <a:noFill/>
          <a:ln>
            <a:noFill/>
          </a:ln>
        </p:spPr>
      </p:pic>
      <p:sp>
        <p:nvSpPr>
          <p:cNvPr id="261" name="Google Shape;261;p3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19</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40"/>
          <p:cNvPicPr preferRelativeResize="0"/>
          <p:nvPr/>
        </p:nvPicPr>
        <p:blipFill>
          <a:blip r:embed="rId3">
            <a:alphaModFix/>
          </a:blip>
          <a:stretch>
            <a:fillRect/>
          </a:stretch>
        </p:blipFill>
        <p:spPr>
          <a:xfrm>
            <a:off x="2268637" y="256850"/>
            <a:ext cx="4606724" cy="4553550"/>
          </a:xfrm>
          <a:prstGeom prst="rect">
            <a:avLst/>
          </a:prstGeom>
          <a:noFill/>
          <a:ln>
            <a:noFill/>
          </a:ln>
        </p:spPr>
      </p:pic>
      <p:sp>
        <p:nvSpPr>
          <p:cNvPr id="267" name="Google Shape;267;p40"/>
          <p:cNvSpPr txBox="1"/>
          <p:nvPr/>
        </p:nvSpPr>
        <p:spPr>
          <a:xfrm>
            <a:off x="377650" y="4170575"/>
            <a:ext cx="478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Lato"/>
                <a:ea typeface="Lato"/>
                <a:cs typeface="Lato"/>
                <a:sym typeface="Lato"/>
                <a:hlinkClick r:id="rId4"/>
              </a:rPr>
              <a:t>Website</a:t>
            </a:r>
            <a:endParaRPr sz="1800">
              <a:solidFill>
                <a:schemeClr val="dk2"/>
              </a:solidFill>
              <a:latin typeface="Lato"/>
              <a:ea typeface="Lato"/>
              <a:cs typeface="Lato"/>
              <a:sym typeface="Lato"/>
            </a:endParaRPr>
          </a:p>
        </p:txBody>
      </p:sp>
      <p:sp>
        <p:nvSpPr>
          <p:cNvPr id="268" name="Google Shape;268;p4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20</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1"/>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Emergency Supports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Emergency Supports</a:t>
            </a:r>
            <a:endParaRPr/>
          </a:p>
        </p:txBody>
      </p:sp>
      <p:sp>
        <p:nvSpPr>
          <p:cNvPr id="279" name="Google Shape;279;p42"/>
          <p:cNvSpPr txBox="1"/>
          <p:nvPr>
            <p:ph idx="1" type="body"/>
          </p:nvPr>
        </p:nvSpPr>
        <p:spPr>
          <a:xfrm>
            <a:off x="311700" y="1017450"/>
            <a:ext cx="8520600" cy="4068900"/>
          </a:xfrm>
          <a:prstGeom prst="rect">
            <a:avLst/>
          </a:prstGeom>
        </p:spPr>
        <p:txBody>
          <a:bodyPr anchorCtr="0" anchor="t" bIns="91425" lIns="91425" spcFirstLastPara="1" rIns="91425" wrap="square" tIns="91425">
            <a:normAutofit fontScale="77500" lnSpcReduction="20000"/>
          </a:bodyPr>
          <a:lstStyle/>
          <a:p>
            <a:pPr indent="-317182" lvl="0" marL="457200" rtl="0" algn="l">
              <a:spcBef>
                <a:spcPts val="0"/>
              </a:spcBef>
              <a:spcAft>
                <a:spcPts val="0"/>
              </a:spcAft>
              <a:buSzPct val="100000"/>
              <a:buChar char="●"/>
            </a:pPr>
            <a:r>
              <a:rPr lang="en" u="sng">
                <a:solidFill>
                  <a:schemeClr val="hlink"/>
                </a:solidFill>
                <a:hlinkClick r:id="rId3"/>
              </a:rPr>
              <a:t>Suicide Prevention Lifeline</a:t>
            </a:r>
            <a:r>
              <a:rPr lang="en"/>
              <a:t> - Call/text 988</a:t>
            </a:r>
            <a:endParaRPr/>
          </a:p>
          <a:p>
            <a:pPr indent="-317182" lvl="0" marL="457200" rtl="0" algn="l">
              <a:spcBef>
                <a:spcPts val="0"/>
              </a:spcBef>
              <a:spcAft>
                <a:spcPts val="0"/>
              </a:spcAft>
              <a:buSzPct val="100000"/>
              <a:buChar char="●"/>
            </a:pPr>
            <a:r>
              <a:rPr lang="en"/>
              <a:t>Domestic Violence:</a:t>
            </a:r>
            <a:endParaRPr/>
          </a:p>
          <a:p>
            <a:pPr indent="-297497" lvl="1" marL="914400" rtl="0" algn="l">
              <a:spcBef>
                <a:spcPts val="0"/>
              </a:spcBef>
              <a:spcAft>
                <a:spcPts val="0"/>
              </a:spcAft>
              <a:buSzPct val="100000"/>
              <a:buChar char="○"/>
            </a:pPr>
            <a:r>
              <a:rPr lang="en" u="sng">
                <a:solidFill>
                  <a:schemeClr val="hlink"/>
                </a:solidFill>
                <a:hlinkClick r:id="rId4"/>
              </a:rPr>
              <a:t>Domestic Violence Hotline</a:t>
            </a:r>
            <a:r>
              <a:rPr lang="en"/>
              <a:t> - </a:t>
            </a:r>
            <a:r>
              <a:rPr lang="en">
                <a:solidFill>
                  <a:srgbClr val="000000"/>
                </a:solidFill>
              </a:rPr>
              <a:t>1.800.799.SAFE (7233) or Text "START" to 88788</a:t>
            </a:r>
            <a:endParaRPr>
              <a:solidFill>
                <a:srgbClr val="000000"/>
              </a:solidFill>
            </a:endParaRPr>
          </a:p>
          <a:p>
            <a:pPr indent="-297497" lvl="1" marL="914400" rtl="0" algn="l">
              <a:spcBef>
                <a:spcPts val="0"/>
              </a:spcBef>
              <a:spcAft>
                <a:spcPts val="0"/>
              </a:spcAft>
              <a:buSzPct val="100000"/>
              <a:buChar char="○"/>
            </a:pPr>
            <a:r>
              <a:rPr lang="en" u="sng">
                <a:solidFill>
                  <a:schemeClr val="hlink"/>
                </a:solidFill>
                <a:hlinkClick r:id="rId5"/>
              </a:rPr>
              <a:t>Equinox of Albany</a:t>
            </a:r>
            <a:endParaRPr/>
          </a:p>
          <a:p>
            <a:pPr indent="-297497" lvl="1" marL="914400" rtl="0" algn="l">
              <a:spcBef>
                <a:spcPts val="0"/>
              </a:spcBef>
              <a:spcAft>
                <a:spcPts val="0"/>
              </a:spcAft>
              <a:buSzPct val="100000"/>
              <a:buChar char="○"/>
            </a:pPr>
            <a:r>
              <a:rPr lang="en" u="sng">
                <a:solidFill>
                  <a:schemeClr val="hlink"/>
                </a:solidFill>
                <a:hlinkClick r:id="rId6"/>
              </a:rPr>
              <a:t>Unity House (Troy)</a:t>
            </a:r>
            <a:endParaRPr/>
          </a:p>
          <a:p>
            <a:pPr indent="-297497" lvl="1" marL="914400" rtl="0" algn="l">
              <a:spcBef>
                <a:spcPts val="0"/>
              </a:spcBef>
              <a:spcAft>
                <a:spcPts val="0"/>
              </a:spcAft>
              <a:buSzPct val="100000"/>
              <a:buChar char="○"/>
            </a:pPr>
            <a:r>
              <a:rPr lang="en" u="sng">
                <a:solidFill>
                  <a:schemeClr val="hlink"/>
                </a:solidFill>
                <a:hlinkClick r:id="rId7"/>
              </a:rPr>
              <a:t>YWCA (Schenectady)</a:t>
            </a:r>
            <a:endParaRPr/>
          </a:p>
          <a:p>
            <a:pPr indent="-297497" lvl="1" marL="914400" rtl="0" algn="l">
              <a:spcBef>
                <a:spcPts val="0"/>
              </a:spcBef>
              <a:spcAft>
                <a:spcPts val="0"/>
              </a:spcAft>
              <a:buSzPct val="100000"/>
              <a:buChar char="○"/>
            </a:pPr>
            <a:r>
              <a:rPr lang="en" u="sng">
                <a:solidFill>
                  <a:schemeClr val="hlink"/>
                </a:solidFill>
                <a:hlinkClick r:id="rId8"/>
              </a:rPr>
              <a:t>Wellspring (Saratoga)</a:t>
            </a:r>
            <a:endParaRPr/>
          </a:p>
          <a:p>
            <a:pPr indent="-317182" lvl="0" marL="457200" rtl="0" algn="l">
              <a:spcBef>
                <a:spcPts val="0"/>
              </a:spcBef>
              <a:spcAft>
                <a:spcPts val="0"/>
              </a:spcAft>
              <a:buSzPct val="100000"/>
              <a:buChar char="●"/>
            </a:pPr>
            <a:r>
              <a:rPr lang="en"/>
              <a:t>Food:</a:t>
            </a:r>
            <a:endParaRPr/>
          </a:p>
          <a:p>
            <a:pPr indent="-297497" lvl="1" marL="914400" rtl="0" algn="l">
              <a:spcBef>
                <a:spcPts val="0"/>
              </a:spcBef>
              <a:spcAft>
                <a:spcPts val="0"/>
              </a:spcAft>
              <a:buSzPct val="100000"/>
              <a:buChar char="○"/>
            </a:pPr>
            <a:r>
              <a:rPr lang="en" u="sng">
                <a:solidFill>
                  <a:schemeClr val="hlink"/>
                </a:solidFill>
                <a:hlinkClick r:id="rId9"/>
              </a:rPr>
              <a:t>Supplemental Nutrition Assistance Program (SNAP)</a:t>
            </a:r>
            <a:r>
              <a:rPr lang="en"/>
              <a:t> - food stamps</a:t>
            </a:r>
            <a:endParaRPr/>
          </a:p>
          <a:p>
            <a:pPr indent="-297497" lvl="1" marL="914400" rtl="0" algn="l">
              <a:spcBef>
                <a:spcPts val="0"/>
              </a:spcBef>
              <a:spcAft>
                <a:spcPts val="0"/>
              </a:spcAft>
              <a:buSzPct val="100000"/>
              <a:buChar char="○"/>
            </a:pPr>
            <a:r>
              <a:rPr lang="en" u="sng">
                <a:solidFill>
                  <a:schemeClr val="hlink"/>
                </a:solidFill>
                <a:hlinkClick r:id="rId10"/>
              </a:rPr>
              <a:t>Women Infant &amp; Children (WIC)</a:t>
            </a:r>
            <a:r>
              <a:rPr lang="en"/>
              <a:t> - special supplemental nutrition while pregnant/infants </a:t>
            </a:r>
            <a:endParaRPr/>
          </a:p>
          <a:p>
            <a:pPr indent="-297497" lvl="1" marL="914400" rtl="0" algn="l">
              <a:spcBef>
                <a:spcPts val="0"/>
              </a:spcBef>
              <a:spcAft>
                <a:spcPts val="0"/>
              </a:spcAft>
              <a:buSzPct val="100000"/>
              <a:buChar char="○"/>
            </a:pPr>
            <a:r>
              <a:rPr lang="en" u="sng">
                <a:solidFill>
                  <a:schemeClr val="hlink"/>
                </a:solidFill>
                <a:hlinkClick r:id="rId11"/>
              </a:rPr>
              <a:t>Regional Food Bank</a:t>
            </a:r>
            <a:r>
              <a:rPr lang="en"/>
              <a:t> - supplies food pantries around the region</a:t>
            </a:r>
            <a:endParaRPr/>
          </a:p>
          <a:p>
            <a:pPr indent="-317182" lvl="0" marL="457200" rtl="0" algn="l">
              <a:spcBef>
                <a:spcPts val="0"/>
              </a:spcBef>
              <a:spcAft>
                <a:spcPts val="0"/>
              </a:spcAft>
              <a:buSzPct val="100000"/>
              <a:buChar char="●"/>
            </a:pPr>
            <a:r>
              <a:rPr lang="en"/>
              <a:t>Diapers/Wipes: </a:t>
            </a:r>
            <a:endParaRPr/>
          </a:p>
          <a:p>
            <a:pPr indent="-297497" lvl="1" marL="914400" rtl="0" algn="l">
              <a:spcBef>
                <a:spcPts val="0"/>
              </a:spcBef>
              <a:spcAft>
                <a:spcPts val="0"/>
              </a:spcAft>
              <a:buSzPct val="100000"/>
              <a:buChar char="○"/>
            </a:pPr>
            <a:r>
              <a:rPr lang="en" u="sng">
                <a:solidFill>
                  <a:schemeClr val="hlink"/>
                </a:solidFill>
                <a:hlinkClick r:id="rId12"/>
              </a:rPr>
              <a:t>Baby Item Network</a:t>
            </a:r>
            <a:r>
              <a:rPr lang="en"/>
              <a:t> from Mom Starts Here</a:t>
            </a:r>
            <a:endParaRPr/>
          </a:p>
          <a:p>
            <a:pPr indent="-297497" lvl="1" marL="914400" rtl="0" algn="l">
              <a:spcBef>
                <a:spcPts val="0"/>
              </a:spcBef>
              <a:spcAft>
                <a:spcPts val="0"/>
              </a:spcAft>
              <a:buSzPct val="100000"/>
              <a:buChar char="○"/>
            </a:pPr>
            <a:r>
              <a:rPr lang="en" u="sng">
                <a:solidFill>
                  <a:schemeClr val="hlink"/>
                </a:solidFill>
                <a:hlinkClick r:id="rId13"/>
              </a:rPr>
              <a:t>Birthright Schenectady</a:t>
            </a:r>
            <a:r>
              <a:rPr lang="en"/>
              <a:t> up to size 6 diapers</a:t>
            </a:r>
            <a:endParaRPr/>
          </a:p>
          <a:p>
            <a:pPr indent="-317182" lvl="0" marL="457200" rtl="0" algn="l">
              <a:spcBef>
                <a:spcPts val="0"/>
              </a:spcBef>
              <a:spcAft>
                <a:spcPts val="0"/>
              </a:spcAft>
              <a:buSzPct val="100000"/>
              <a:buChar char="●"/>
            </a:pPr>
            <a:r>
              <a:rPr lang="en"/>
              <a:t>Other:</a:t>
            </a:r>
            <a:endParaRPr/>
          </a:p>
          <a:p>
            <a:pPr indent="-297497" lvl="1" marL="914400" rtl="0" algn="l">
              <a:spcBef>
                <a:spcPts val="0"/>
              </a:spcBef>
              <a:spcAft>
                <a:spcPts val="0"/>
              </a:spcAft>
              <a:buSzPct val="100000"/>
              <a:buChar char="○"/>
            </a:pPr>
            <a:r>
              <a:rPr lang="en" u="sng">
                <a:solidFill>
                  <a:schemeClr val="hlink"/>
                </a:solidFill>
                <a:hlinkClick r:id="rId14"/>
              </a:rPr>
              <a:t>Local Department of Social Services</a:t>
            </a:r>
            <a:r>
              <a:rPr lang="en"/>
              <a:t> - Cash assistance &amp; Medicaid</a:t>
            </a:r>
            <a:endParaRPr/>
          </a:p>
          <a:p>
            <a:pPr indent="-297497" lvl="1" marL="914400" rtl="0" algn="l">
              <a:spcBef>
                <a:spcPts val="0"/>
              </a:spcBef>
              <a:spcAft>
                <a:spcPts val="0"/>
              </a:spcAft>
              <a:buSzPct val="100000"/>
              <a:buChar char="○"/>
            </a:pPr>
            <a:r>
              <a:rPr lang="en" u="sng">
                <a:solidFill>
                  <a:schemeClr val="hlink"/>
                </a:solidFill>
                <a:hlinkClick r:id="rId15"/>
              </a:rPr>
              <a:t>New York State of Health (NYSOH)</a:t>
            </a:r>
            <a:r>
              <a:rPr lang="en"/>
              <a:t> - apply for health insurance</a:t>
            </a:r>
            <a:endParaRPr/>
          </a:p>
          <a:p>
            <a:pPr indent="-297497" lvl="1" marL="914400" rtl="0" algn="l">
              <a:spcBef>
                <a:spcPts val="0"/>
              </a:spcBef>
              <a:spcAft>
                <a:spcPts val="0"/>
              </a:spcAft>
              <a:buSzPct val="100000"/>
              <a:buChar char="○"/>
            </a:pPr>
            <a:r>
              <a:rPr lang="en" u="sng">
                <a:solidFill>
                  <a:schemeClr val="hlink"/>
                </a:solidFill>
                <a:hlinkClick r:id="rId16"/>
              </a:rPr>
              <a:t>Social Security Benefits</a:t>
            </a:r>
            <a:r>
              <a:rPr lang="en"/>
              <a:t> - for adult or children</a:t>
            </a:r>
            <a:endParaRPr/>
          </a:p>
          <a:p>
            <a:pPr indent="-297497" lvl="1" marL="914400" rtl="0" algn="l">
              <a:spcBef>
                <a:spcPts val="0"/>
              </a:spcBef>
              <a:spcAft>
                <a:spcPts val="0"/>
              </a:spcAft>
              <a:buSzPct val="100000"/>
              <a:buChar char="○"/>
            </a:pPr>
            <a:r>
              <a:rPr lang="en" u="sng">
                <a:solidFill>
                  <a:schemeClr val="hlink"/>
                </a:solidFill>
                <a:hlinkClick r:id="rId17"/>
              </a:rPr>
              <a:t>OCFS</a:t>
            </a:r>
            <a:r>
              <a:rPr lang="en"/>
              <a:t> for Registered Childcare Facilities and </a:t>
            </a:r>
            <a:r>
              <a:rPr lang="en" u="sng">
                <a:solidFill>
                  <a:schemeClr val="hlink"/>
                </a:solidFill>
                <a:hlinkClick r:id="rId18"/>
              </a:rPr>
              <a:t>Child-care assistance program</a:t>
            </a:r>
            <a:endParaRPr/>
          </a:p>
          <a:p>
            <a:pPr indent="-297497" lvl="1" marL="914400" rtl="0" algn="l">
              <a:spcBef>
                <a:spcPts val="0"/>
              </a:spcBef>
              <a:spcAft>
                <a:spcPts val="0"/>
              </a:spcAft>
              <a:buSzPct val="100000"/>
              <a:buChar char="○"/>
            </a:pPr>
            <a:r>
              <a:rPr lang="en" u="sng">
                <a:solidFill>
                  <a:schemeClr val="hlink"/>
                </a:solidFill>
                <a:hlinkClick r:id="rId19"/>
              </a:rPr>
              <a:t>Legal Aid Society</a:t>
            </a:r>
            <a:r>
              <a:rPr lang="en"/>
              <a:t> - free/discounted legal consultation</a:t>
            </a:r>
            <a:endParaRPr/>
          </a:p>
          <a:p>
            <a:pPr indent="-297497" lvl="1" marL="914400" rtl="0" algn="l">
              <a:spcBef>
                <a:spcPts val="0"/>
              </a:spcBef>
              <a:spcAft>
                <a:spcPts val="0"/>
              </a:spcAft>
              <a:buSzPct val="100000"/>
              <a:buChar char="○"/>
            </a:pPr>
            <a:r>
              <a:rPr lang="en" u="sng">
                <a:solidFill>
                  <a:schemeClr val="hlink"/>
                </a:solidFill>
                <a:hlinkClick r:id="rId20"/>
              </a:rPr>
              <a:t>Lifeline</a:t>
            </a:r>
            <a:r>
              <a:rPr lang="en"/>
              <a:t> - monthly telephone discount</a:t>
            </a:r>
            <a:endParaRPr/>
          </a:p>
          <a:p>
            <a:pPr indent="0" lvl="0" marL="0" rtl="0" algn="l">
              <a:spcBef>
                <a:spcPts val="1200"/>
              </a:spcBef>
              <a:spcAft>
                <a:spcPts val="1200"/>
              </a:spcAft>
              <a:buNone/>
            </a:pPr>
            <a:r>
              <a:rPr lang="en" u="sng">
                <a:solidFill>
                  <a:schemeClr val="hlink"/>
                </a:solidFill>
                <a:hlinkClick r:id="rId21"/>
              </a:rPr>
              <a:t>FindHelp.com</a:t>
            </a:r>
            <a:r>
              <a:rPr lang="en"/>
              <a:t> for many other resources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Other Free Resources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Library Story Times</a:t>
            </a:r>
            <a:endParaRPr/>
          </a:p>
        </p:txBody>
      </p:sp>
      <p:sp>
        <p:nvSpPr>
          <p:cNvPr id="290" name="Google Shape;290;p44"/>
          <p:cNvSpPr txBox="1"/>
          <p:nvPr>
            <p:ph idx="1" type="body"/>
          </p:nvPr>
        </p:nvSpPr>
        <p:spPr>
          <a:xfrm>
            <a:off x="311700" y="1152475"/>
            <a:ext cx="8520600" cy="37326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Albany</a:t>
            </a:r>
            <a:endParaRPr/>
          </a:p>
          <a:p>
            <a:pPr indent="-310832" lvl="1" marL="914400" rtl="0" algn="l">
              <a:spcBef>
                <a:spcPts val="0"/>
              </a:spcBef>
              <a:spcAft>
                <a:spcPts val="0"/>
              </a:spcAft>
              <a:buSzPct val="100000"/>
              <a:buChar char="○"/>
            </a:pPr>
            <a:r>
              <a:rPr lang="en" u="sng">
                <a:solidFill>
                  <a:schemeClr val="hlink"/>
                </a:solidFill>
                <a:hlinkClick r:id="rId3"/>
              </a:rPr>
              <a:t>Albany Public Library</a:t>
            </a:r>
            <a:r>
              <a:rPr lang="en"/>
              <a:t> - </a:t>
            </a:r>
            <a:r>
              <a:rPr lang="en"/>
              <a:t>variety</a:t>
            </a:r>
            <a:r>
              <a:rPr lang="en"/>
              <a:t> of days/times</a:t>
            </a:r>
            <a:endParaRPr/>
          </a:p>
          <a:p>
            <a:pPr indent="-310832" lvl="1" marL="914400" rtl="0" algn="l">
              <a:spcBef>
                <a:spcPts val="0"/>
              </a:spcBef>
              <a:spcAft>
                <a:spcPts val="0"/>
              </a:spcAft>
              <a:buSzPct val="100000"/>
              <a:buChar char="○"/>
            </a:pPr>
            <a:r>
              <a:rPr lang="en" u="sng">
                <a:solidFill>
                  <a:schemeClr val="hlink"/>
                </a:solidFill>
                <a:hlinkClick r:id="rId4"/>
              </a:rPr>
              <a:t>Cohoes Library</a:t>
            </a:r>
            <a:r>
              <a:rPr lang="en"/>
              <a:t> - 1st Saturday at 11:00</a:t>
            </a:r>
            <a:endParaRPr/>
          </a:p>
          <a:p>
            <a:pPr indent="-334327" lvl="0" marL="457200" rtl="0" algn="l">
              <a:spcBef>
                <a:spcPts val="0"/>
              </a:spcBef>
              <a:spcAft>
                <a:spcPts val="0"/>
              </a:spcAft>
              <a:buSzPct val="100000"/>
              <a:buChar char="●"/>
            </a:pPr>
            <a:r>
              <a:rPr lang="en"/>
              <a:t>Rensselaer</a:t>
            </a:r>
            <a:endParaRPr/>
          </a:p>
          <a:p>
            <a:pPr indent="-310832" lvl="1" marL="914400" rtl="0" algn="l">
              <a:spcBef>
                <a:spcPts val="0"/>
              </a:spcBef>
              <a:spcAft>
                <a:spcPts val="0"/>
              </a:spcAft>
              <a:buSzPct val="100000"/>
              <a:buChar char="○"/>
            </a:pPr>
            <a:r>
              <a:rPr lang="en" u="sng">
                <a:solidFill>
                  <a:schemeClr val="hlink"/>
                </a:solidFill>
                <a:hlinkClick r:id="rId5"/>
              </a:rPr>
              <a:t>Troy</a:t>
            </a:r>
            <a:r>
              <a:rPr lang="en"/>
              <a:t> - Thursdays at 10:30, Friday at 10:00</a:t>
            </a:r>
            <a:endParaRPr/>
          </a:p>
          <a:p>
            <a:pPr indent="-310832" lvl="1" marL="914400" rtl="0" algn="l">
              <a:spcBef>
                <a:spcPts val="0"/>
              </a:spcBef>
              <a:spcAft>
                <a:spcPts val="0"/>
              </a:spcAft>
              <a:buSzPct val="100000"/>
              <a:buChar char="○"/>
            </a:pPr>
            <a:r>
              <a:rPr lang="en" u="sng">
                <a:solidFill>
                  <a:schemeClr val="hlink"/>
                </a:solidFill>
                <a:hlinkClick r:id="rId6"/>
              </a:rPr>
              <a:t>East Greenbush</a:t>
            </a:r>
            <a:r>
              <a:rPr lang="en"/>
              <a:t> - T, W, Th at 10am, Some saturdays and evenings</a:t>
            </a:r>
            <a:endParaRPr/>
          </a:p>
          <a:p>
            <a:pPr indent="-310832" lvl="1" marL="914400" rtl="0" algn="l">
              <a:spcBef>
                <a:spcPts val="0"/>
              </a:spcBef>
              <a:spcAft>
                <a:spcPts val="0"/>
              </a:spcAft>
              <a:buSzPct val="100000"/>
              <a:buChar char="○"/>
            </a:pPr>
            <a:r>
              <a:rPr lang="en" u="sng">
                <a:solidFill>
                  <a:schemeClr val="hlink"/>
                </a:solidFill>
                <a:hlinkClick r:id="rId7"/>
              </a:rPr>
              <a:t>Brunswick</a:t>
            </a:r>
            <a:r>
              <a:rPr lang="en"/>
              <a:t> - T, Th at 10:30</a:t>
            </a:r>
            <a:endParaRPr/>
          </a:p>
          <a:p>
            <a:pPr indent="-310832" lvl="1" marL="914400" rtl="0" algn="l">
              <a:spcBef>
                <a:spcPts val="0"/>
              </a:spcBef>
              <a:spcAft>
                <a:spcPts val="0"/>
              </a:spcAft>
              <a:buSzPct val="100000"/>
              <a:buChar char="○"/>
            </a:pPr>
            <a:r>
              <a:rPr lang="en" u="sng">
                <a:solidFill>
                  <a:schemeClr val="hlink"/>
                </a:solidFill>
                <a:hlinkClick r:id="rId8"/>
              </a:rPr>
              <a:t>Poestenkill</a:t>
            </a:r>
            <a:r>
              <a:rPr lang="en"/>
              <a:t> - Friday 10:15</a:t>
            </a:r>
            <a:endParaRPr/>
          </a:p>
          <a:p>
            <a:pPr indent="-334327" lvl="0" marL="457200" rtl="0" algn="l">
              <a:spcBef>
                <a:spcPts val="0"/>
              </a:spcBef>
              <a:spcAft>
                <a:spcPts val="0"/>
              </a:spcAft>
              <a:buSzPct val="100000"/>
              <a:buChar char="●"/>
            </a:pPr>
            <a:r>
              <a:rPr lang="en"/>
              <a:t>Schenectady</a:t>
            </a:r>
            <a:endParaRPr/>
          </a:p>
          <a:p>
            <a:pPr indent="-310832" lvl="1" marL="914400" rtl="0" algn="l">
              <a:spcBef>
                <a:spcPts val="0"/>
              </a:spcBef>
              <a:spcAft>
                <a:spcPts val="0"/>
              </a:spcAft>
              <a:buSzPct val="100000"/>
              <a:buChar char="○"/>
            </a:pPr>
            <a:r>
              <a:rPr lang="en" u="sng">
                <a:solidFill>
                  <a:schemeClr val="hlink"/>
                </a:solidFill>
                <a:hlinkClick r:id="rId9"/>
              </a:rPr>
              <a:t>Schenectady</a:t>
            </a:r>
            <a:r>
              <a:rPr lang="en"/>
              <a:t> - M, T at 10:30</a:t>
            </a:r>
            <a:endParaRPr/>
          </a:p>
          <a:p>
            <a:pPr indent="-310832" lvl="1" marL="914400" rtl="0" algn="l">
              <a:spcBef>
                <a:spcPts val="0"/>
              </a:spcBef>
              <a:spcAft>
                <a:spcPts val="0"/>
              </a:spcAft>
              <a:buSzPct val="100000"/>
              <a:buChar char="○"/>
            </a:pPr>
            <a:r>
              <a:rPr lang="en"/>
              <a:t>Lactation consultation </a:t>
            </a:r>
            <a:endParaRPr/>
          </a:p>
          <a:p>
            <a:pPr indent="-334327" lvl="0" marL="457200" rtl="0" algn="l">
              <a:spcBef>
                <a:spcPts val="0"/>
              </a:spcBef>
              <a:spcAft>
                <a:spcPts val="0"/>
              </a:spcAft>
              <a:buSzPct val="100000"/>
              <a:buChar char="●"/>
            </a:pPr>
            <a:r>
              <a:rPr lang="en"/>
              <a:t>Saratoga</a:t>
            </a:r>
            <a:endParaRPr/>
          </a:p>
          <a:p>
            <a:pPr indent="-310832" lvl="1" marL="914400" rtl="0" algn="l">
              <a:spcBef>
                <a:spcPts val="0"/>
              </a:spcBef>
              <a:spcAft>
                <a:spcPts val="0"/>
              </a:spcAft>
              <a:buSzPct val="100000"/>
              <a:buChar char="○"/>
            </a:pPr>
            <a:r>
              <a:rPr lang="en" u="sng">
                <a:solidFill>
                  <a:schemeClr val="hlink"/>
                </a:solidFill>
                <a:hlinkClick r:id="rId10"/>
              </a:rPr>
              <a:t>Saratoga Library </a:t>
            </a:r>
            <a:r>
              <a:rPr lang="en"/>
              <a:t>- Variety of days/events</a:t>
            </a:r>
            <a:endParaRPr/>
          </a:p>
          <a:p>
            <a:pPr indent="-310832" lvl="1" marL="914400" rtl="0" algn="l">
              <a:spcBef>
                <a:spcPts val="0"/>
              </a:spcBef>
              <a:spcAft>
                <a:spcPts val="0"/>
              </a:spcAft>
              <a:buSzPct val="100000"/>
              <a:buChar char="○"/>
            </a:pPr>
            <a:r>
              <a:rPr lang="en" u="sng">
                <a:solidFill>
                  <a:schemeClr val="hlink"/>
                </a:solidFill>
                <a:hlinkClick r:id="rId11"/>
              </a:rPr>
              <a:t>Ballston Spa</a:t>
            </a:r>
            <a:r>
              <a:rPr lang="en"/>
              <a:t> - Thurs at 10am</a:t>
            </a:r>
            <a:endParaRPr/>
          </a:p>
          <a:p>
            <a:pPr indent="-310832" lvl="1" marL="914400" rtl="0" algn="l">
              <a:spcBef>
                <a:spcPts val="0"/>
              </a:spcBef>
              <a:spcAft>
                <a:spcPts val="0"/>
              </a:spcAft>
              <a:buSzPct val="100000"/>
              <a:buChar char="○"/>
            </a:pPr>
            <a:r>
              <a:rPr lang="en" u="sng">
                <a:solidFill>
                  <a:schemeClr val="hlink"/>
                </a:solidFill>
                <a:hlinkClick r:id="rId12"/>
              </a:rPr>
              <a:t>Clifton Park</a:t>
            </a:r>
            <a:r>
              <a:rPr lang="en"/>
              <a:t> - M at 10:30, Thurs at 10:00</a:t>
            </a:r>
            <a:endParaRPr/>
          </a:p>
          <a:p>
            <a:pPr indent="0" lvl="0" marL="0" rtl="0" algn="l">
              <a:spcBef>
                <a:spcPts val="1200"/>
              </a:spcBef>
              <a:spcAft>
                <a:spcPts val="1200"/>
              </a:spcAft>
              <a:buNone/>
            </a:pPr>
            <a:r>
              <a:rPr lang="en"/>
              <a:t>And More!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Others Not Presented:</a:t>
            </a:r>
            <a:endParaRPr/>
          </a:p>
        </p:txBody>
      </p:sp>
      <p:sp>
        <p:nvSpPr>
          <p:cNvPr id="296" name="Google Shape;296;p45"/>
          <p:cNvSpPr txBox="1"/>
          <p:nvPr>
            <p:ph idx="1" type="body"/>
          </p:nvPr>
        </p:nvSpPr>
        <p:spPr>
          <a:xfrm>
            <a:off x="311700" y="959300"/>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u="sng">
                <a:solidFill>
                  <a:schemeClr val="accent5"/>
                </a:solidFill>
                <a:highlight>
                  <a:schemeClr val="lt1"/>
                </a:highlight>
                <a:hlinkClick r:id="rId3">
                  <a:extLst>
                    <a:ext uri="{A12FA001-AC4F-418D-AE19-62706E023703}">
                      <ahyp:hlinkClr val="tx"/>
                    </a:ext>
                  </a:extLst>
                </a:hlinkClick>
              </a:rPr>
              <a:t>Pregnancy/Baby/Motherhood resources list</a:t>
            </a:r>
            <a:r>
              <a:rPr lang="en">
                <a:highlight>
                  <a:schemeClr val="lt1"/>
                </a:highlight>
              </a:rPr>
              <a:t> by Lauren Keeley</a:t>
            </a:r>
            <a:endParaRPr sz="1600"/>
          </a:p>
          <a:p>
            <a:pPr indent="0" lvl="0" marL="0" rtl="0" algn="l">
              <a:lnSpc>
                <a:spcPct val="100000"/>
              </a:lnSpc>
              <a:spcBef>
                <a:spcPts val="0"/>
              </a:spcBef>
              <a:spcAft>
                <a:spcPts val="0"/>
              </a:spcAft>
              <a:buNone/>
            </a:pPr>
            <a:r>
              <a:rPr lang="en" u="sng">
                <a:solidFill>
                  <a:schemeClr val="accent5"/>
                </a:solidFill>
                <a:highlight>
                  <a:schemeClr val="lt1"/>
                </a:highlight>
                <a:hlinkClick r:id="rId4">
                  <a:extLst>
                    <a:ext uri="{A12FA001-AC4F-418D-AE19-62706E023703}">
                      <ahyp:hlinkClr val="tx"/>
                    </a:ext>
                  </a:extLst>
                </a:hlinkClick>
              </a:rPr>
              <a:t>Sesame Street </a:t>
            </a:r>
            <a:r>
              <a:rPr lang="en">
                <a:highlight>
                  <a:schemeClr val="lt1"/>
                </a:highlight>
              </a:rPr>
              <a:t> - addresses tough topics like divorce and has free courses</a:t>
            </a:r>
            <a:endParaRPr>
              <a:highlight>
                <a:schemeClr val="lt1"/>
              </a:highlight>
            </a:endParaRPr>
          </a:p>
          <a:p>
            <a:pPr indent="0" lvl="0" marL="0" rtl="0" algn="l">
              <a:lnSpc>
                <a:spcPct val="100000"/>
              </a:lnSpc>
              <a:spcBef>
                <a:spcPts val="0"/>
              </a:spcBef>
              <a:spcAft>
                <a:spcPts val="0"/>
              </a:spcAft>
              <a:buNone/>
            </a:pPr>
            <a:r>
              <a:rPr lang="en" u="sng">
                <a:solidFill>
                  <a:schemeClr val="hlink"/>
                </a:solidFill>
                <a:highlight>
                  <a:schemeClr val="lt1"/>
                </a:highlight>
                <a:hlinkClick r:id="rId5"/>
              </a:rPr>
              <a:t>Parents Helping Parents</a:t>
            </a:r>
            <a:r>
              <a:rPr lang="en">
                <a:highlight>
                  <a:schemeClr val="lt1"/>
                </a:highlight>
              </a:rPr>
              <a:t> - support groups and </a:t>
            </a:r>
            <a:r>
              <a:rPr b="1" lang="en" sz="1250" u="sng">
                <a:solidFill>
                  <a:schemeClr val="hlink"/>
                </a:solidFill>
                <a:highlight>
                  <a:srgbClr val="FFFFFF"/>
                </a:highlight>
                <a:latin typeface="Arial"/>
                <a:ea typeface="Arial"/>
                <a:cs typeface="Arial"/>
                <a:sym typeface="Arial"/>
                <a:hlinkClick r:id="rId6"/>
              </a:rPr>
              <a:t>Parent Stress Line</a:t>
            </a:r>
            <a:r>
              <a:rPr b="1" lang="en" sz="1250">
                <a:highlight>
                  <a:srgbClr val="FFFFFF"/>
                </a:highlight>
                <a:latin typeface="Arial"/>
                <a:ea typeface="Arial"/>
                <a:cs typeface="Arial"/>
                <a:sym typeface="Arial"/>
              </a:rPr>
              <a:t> 800-632-8188</a:t>
            </a:r>
            <a:endParaRPr b="1" sz="1250">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u="sng">
                <a:solidFill>
                  <a:schemeClr val="hlink"/>
                </a:solidFill>
                <a:highlight>
                  <a:srgbClr val="FFFFFF"/>
                </a:highlight>
                <a:hlinkClick r:id="rId7"/>
              </a:rPr>
              <a:t>Noteworthy Resources</a:t>
            </a:r>
            <a:r>
              <a:rPr lang="en">
                <a:highlight>
                  <a:srgbClr val="FFFFFF"/>
                </a:highlight>
              </a:rPr>
              <a:t> - </a:t>
            </a:r>
            <a:r>
              <a:rPr lang="en" sz="1200">
                <a:highlight>
                  <a:srgbClr val="FFFFFF"/>
                </a:highlight>
              </a:rPr>
              <a:t>Mental Wellness, Men’s Wellness, Grief, Casual Mom’s meetups (coming Jan 2025)</a:t>
            </a:r>
            <a:endParaRPr sz="1200">
              <a:highlight>
                <a:srgbClr val="FFFFFF"/>
              </a:highlight>
            </a:endParaRPr>
          </a:p>
          <a:p>
            <a:pPr indent="0" lvl="0" marL="0" rtl="0" algn="l">
              <a:lnSpc>
                <a:spcPct val="100000"/>
              </a:lnSpc>
              <a:spcBef>
                <a:spcPts val="0"/>
              </a:spcBef>
              <a:spcAft>
                <a:spcPts val="0"/>
              </a:spcAft>
              <a:buNone/>
            </a:pPr>
            <a:r>
              <a:rPr lang="en" u="sng">
                <a:solidFill>
                  <a:schemeClr val="accent5"/>
                </a:solidFill>
                <a:hlinkClick r:id="rId8">
                  <a:extLst>
                    <a:ext uri="{A12FA001-AC4F-418D-AE19-62706E023703}">
                      <ahyp:hlinkClr val="tx"/>
                    </a:ext>
                  </a:extLst>
                </a:hlinkClick>
              </a:rPr>
              <a:t>Healthy Schenectady Families</a:t>
            </a:r>
            <a:endParaRPr sz="1600"/>
          </a:p>
          <a:p>
            <a:pPr indent="0" lvl="0" marL="0" rtl="0" algn="l">
              <a:lnSpc>
                <a:spcPct val="100000"/>
              </a:lnSpc>
              <a:spcBef>
                <a:spcPts val="0"/>
              </a:spcBef>
              <a:spcAft>
                <a:spcPts val="0"/>
              </a:spcAft>
              <a:buNone/>
            </a:pPr>
            <a:r>
              <a:rPr lang="en" sz="1600" u="sng">
                <a:solidFill>
                  <a:schemeClr val="accent5"/>
                </a:solidFill>
                <a:hlinkClick r:id="rId9">
                  <a:extLst>
                    <a:ext uri="{A12FA001-AC4F-418D-AE19-62706E023703}">
                      <ahyp:hlinkClr val="tx"/>
                    </a:ext>
                  </a:extLst>
                </a:hlinkClick>
              </a:rPr>
              <a:t>BirthNet</a:t>
            </a:r>
            <a:endParaRPr b="1" sz="1250">
              <a:highlight>
                <a:srgbClr val="FFFFFF"/>
              </a:highlight>
              <a:latin typeface="Arial"/>
              <a:ea typeface="Arial"/>
              <a:cs typeface="Arial"/>
              <a:sym typeface="Arial"/>
            </a:endParaRPr>
          </a:p>
          <a:p>
            <a:pPr indent="0" lvl="0" marL="0" rtl="0" algn="l">
              <a:lnSpc>
                <a:spcPct val="100000"/>
              </a:lnSpc>
              <a:spcBef>
                <a:spcPts val="0"/>
              </a:spcBef>
              <a:spcAft>
                <a:spcPts val="0"/>
              </a:spcAft>
              <a:buNone/>
            </a:pPr>
            <a:r>
              <a:rPr lang="en" sz="2000">
                <a:highlight>
                  <a:schemeClr val="lt1"/>
                </a:highlight>
              </a:rPr>
              <a:t> </a:t>
            </a:r>
            <a:endParaRPr sz="2000">
              <a:highlight>
                <a:schemeClr val="lt1"/>
              </a:highlight>
            </a:endParaRPr>
          </a:p>
          <a:p>
            <a:pPr indent="0" lvl="0" marL="0" rtl="0" algn="l">
              <a:spcBef>
                <a:spcPts val="0"/>
              </a:spcBef>
              <a:spcAft>
                <a:spcPts val="0"/>
              </a:spcAft>
              <a:buNone/>
            </a:pPr>
            <a:r>
              <a:rPr lang="en" sz="2000"/>
              <a:t>Additional Facebook groups:</a:t>
            </a:r>
            <a:endParaRPr sz="2000"/>
          </a:p>
          <a:p>
            <a:pPr indent="-298450" lvl="0" marL="457200" rtl="0" algn="l">
              <a:spcBef>
                <a:spcPts val="0"/>
              </a:spcBef>
              <a:spcAft>
                <a:spcPts val="0"/>
              </a:spcAft>
              <a:buClr>
                <a:srgbClr val="0000FF"/>
              </a:buClr>
              <a:buSzPts val="1100"/>
              <a:buFont typeface="Open Sans"/>
              <a:buChar char="●"/>
            </a:pPr>
            <a:r>
              <a:rPr lang="en" sz="1100" u="sng">
                <a:solidFill>
                  <a:schemeClr val="hlink"/>
                </a:solidFill>
                <a:latin typeface="Open Sans"/>
                <a:ea typeface="Open Sans"/>
                <a:cs typeface="Open Sans"/>
                <a:sym typeface="Open Sans"/>
                <a:hlinkClick r:id="rId10"/>
              </a:rPr>
              <a:t>Capital District Moms</a:t>
            </a:r>
            <a:endParaRPr sz="1100">
              <a:solidFill>
                <a:srgbClr val="0000FF"/>
              </a:solidFill>
              <a:latin typeface="Open Sans"/>
              <a:ea typeface="Open Sans"/>
              <a:cs typeface="Open Sans"/>
              <a:sym typeface="Open Sans"/>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latin typeface="Open Sans"/>
                <a:ea typeface="Open Sans"/>
                <a:cs typeface="Open Sans"/>
                <a:sym typeface="Open Sans"/>
                <a:hlinkClick r:id="rId11"/>
              </a:rPr>
              <a:t>518 Mom/Baby/Toddler/Kids Freebie Connect</a:t>
            </a:r>
            <a:endParaRPr sz="1100">
              <a:solidFill>
                <a:srgbClr val="0000FF"/>
              </a:solidFill>
              <a:latin typeface="Open Sans"/>
              <a:ea typeface="Open Sans"/>
              <a:cs typeface="Open Sans"/>
              <a:sym typeface="Open Sans"/>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latin typeface="Open Sans"/>
                <a:ea typeface="Open Sans"/>
                <a:cs typeface="Open Sans"/>
                <a:sym typeface="Open Sans"/>
                <a:hlinkClick r:id="rId12"/>
              </a:rPr>
              <a:t>Moms Time Out Capital Region</a:t>
            </a:r>
            <a:endParaRPr sz="1100">
              <a:solidFill>
                <a:srgbClr val="0000FF"/>
              </a:solidFill>
              <a:latin typeface="Open Sans"/>
              <a:ea typeface="Open Sans"/>
              <a:cs typeface="Open Sans"/>
              <a:sym typeface="Open Sans"/>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latin typeface="Open Sans"/>
                <a:ea typeface="Open Sans"/>
                <a:cs typeface="Open Sans"/>
                <a:sym typeface="Open Sans"/>
                <a:hlinkClick r:id="rId13"/>
              </a:rPr>
              <a:t>518 Breastfeeding</a:t>
            </a:r>
            <a:endParaRPr sz="1100">
              <a:solidFill>
                <a:srgbClr val="0000FF"/>
              </a:solidFill>
              <a:latin typeface="Open Sans"/>
              <a:ea typeface="Open Sans"/>
              <a:cs typeface="Open Sans"/>
              <a:sym typeface="Open Sans"/>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latin typeface="Open Sans"/>
                <a:ea typeface="Open Sans"/>
                <a:cs typeface="Open Sans"/>
                <a:sym typeface="Open Sans"/>
                <a:hlinkClick r:id="rId14"/>
              </a:rPr>
              <a:t>518 Parents</a:t>
            </a:r>
            <a:endParaRPr sz="2000">
              <a:solidFill>
                <a:srgbClr val="0000FF"/>
              </a:solidFill>
              <a:highlight>
                <a:schemeClr val="lt1"/>
              </a:highlight>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highlight>
                  <a:schemeClr val="lt1"/>
                </a:highlight>
                <a:latin typeface="Open Sans"/>
                <a:ea typeface="Open Sans"/>
                <a:cs typeface="Open Sans"/>
                <a:sym typeface="Open Sans"/>
                <a:hlinkClick r:id="rId15"/>
              </a:rPr>
              <a:t>518 Stroller Club</a:t>
            </a:r>
            <a:endParaRPr sz="1100">
              <a:solidFill>
                <a:srgbClr val="0000FF"/>
              </a:solidFill>
              <a:highlight>
                <a:schemeClr val="lt1"/>
              </a:highlight>
              <a:latin typeface="Open Sans"/>
              <a:ea typeface="Open Sans"/>
              <a:cs typeface="Open Sans"/>
              <a:sym typeface="Open Sans"/>
            </a:endParaRPr>
          </a:p>
          <a:p>
            <a:pPr indent="-298450" lvl="0" marL="457200" rtl="0" algn="l">
              <a:spcBef>
                <a:spcPts val="0"/>
              </a:spcBef>
              <a:spcAft>
                <a:spcPts val="0"/>
              </a:spcAft>
              <a:buClr>
                <a:srgbClr val="0000FF"/>
              </a:buClr>
              <a:buSzPts val="1100"/>
              <a:buFont typeface="Open Sans"/>
              <a:buChar char="●"/>
            </a:pPr>
            <a:r>
              <a:rPr lang="en" sz="1100" u="sng">
                <a:solidFill>
                  <a:schemeClr val="hlink"/>
                </a:solidFill>
                <a:highlight>
                  <a:schemeClr val="lt1"/>
                </a:highlight>
                <a:latin typeface="Open Sans"/>
                <a:ea typeface="Open Sans"/>
                <a:cs typeface="Open Sans"/>
                <a:sym typeface="Open Sans"/>
                <a:hlinkClick r:id="rId16"/>
              </a:rPr>
              <a:t>518 Mom Book Club</a:t>
            </a:r>
            <a:r>
              <a:rPr lang="en" sz="1100">
                <a:solidFill>
                  <a:srgbClr val="0000FF"/>
                </a:solidFill>
                <a:highlight>
                  <a:schemeClr val="lt1"/>
                </a:highlight>
                <a:latin typeface="Open Sans"/>
                <a:ea typeface="Open Sans"/>
                <a:cs typeface="Open Sans"/>
                <a:sym typeface="Open Sans"/>
              </a:rPr>
              <a:t> - </a:t>
            </a:r>
            <a:r>
              <a:rPr lang="en" sz="1100">
                <a:highlight>
                  <a:schemeClr val="lt1"/>
                </a:highlight>
                <a:latin typeface="Open Sans"/>
                <a:ea typeface="Open Sans"/>
                <a:cs typeface="Open Sans"/>
                <a:sym typeface="Open Sans"/>
              </a:rPr>
              <a:t>monthly in person typically in Clifton Park</a:t>
            </a:r>
            <a:r>
              <a:rPr lang="en" sz="1100">
                <a:solidFill>
                  <a:srgbClr val="0000FF"/>
                </a:solidFill>
                <a:highlight>
                  <a:schemeClr val="lt1"/>
                </a:highlight>
                <a:latin typeface="Open Sans"/>
                <a:ea typeface="Open Sans"/>
                <a:cs typeface="Open Sans"/>
                <a:sym typeface="Open Sans"/>
              </a:rPr>
              <a:t> </a:t>
            </a:r>
            <a:endParaRPr sz="1100">
              <a:solidFill>
                <a:srgbClr val="0000FF"/>
              </a:solidFill>
              <a:highlight>
                <a:schemeClr val="lt1"/>
              </a:highlight>
              <a:latin typeface="Open Sans"/>
              <a:ea typeface="Open Sans"/>
              <a:cs typeface="Open Sans"/>
              <a:sym typeface="Open Sans"/>
            </a:endParaRPr>
          </a:p>
          <a:p>
            <a:pPr indent="0" lvl="0" marL="0" rtl="0" algn="l">
              <a:spcBef>
                <a:spcPts val="0"/>
              </a:spcBef>
              <a:spcAft>
                <a:spcPts val="0"/>
              </a:spcAft>
              <a:buNone/>
            </a:pPr>
            <a:r>
              <a:t/>
            </a:r>
            <a:endParaRPr sz="2000" u="sng">
              <a:solidFill>
                <a:srgbClr val="1155CC"/>
              </a:solidFill>
              <a:highlight>
                <a:srgbClr val="FFFFFF"/>
              </a:highlight>
            </a:endParaRPr>
          </a:p>
          <a:p>
            <a:pPr indent="0" lvl="0" marL="0" rtl="0" algn="l">
              <a:spcBef>
                <a:spcPts val="1200"/>
              </a:spcBef>
              <a:spcAft>
                <a:spcPts val="1200"/>
              </a:spcAft>
              <a:buNone/>
            </a:pPr>
            <a:r>
              <a:t/>
            </a:r>
            <a:endParaRPr sz="2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6"/>
          <p:cNvSpPr txBox="1"/>
          <p:nvPr>
            <p:ph type="title"/>
          </p:nvPr>
        </p:nvSpPr>
        <p:spPr>
          <a:xfrm>
            <a:off x="265500" y="162650"/>
            <a:ext cx="4045200" cy="1683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Find your village!</a:t>
            </a:r>
            <a:endParaRPr/>
          </a:p>
        </p:txBody>
      </p:sp>
      <p:sp>
        <p:nvSpPr>
          <p:cNvPr id="302" name="Google Shape;302;p46"/>
          <p:cNvSpPr txBox="1"/>
          <p:nvPr>
            <p:ph idx="1" type="subTitle"/>
          </p:nvPr>
        </p:nvSpPr>
        <p:spPr>
          <a:xfrm>
            <a:off x="265500" y="184625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Thanks for attending</a:t>
            </a:r>
            <a:endParaRPr/>
          </a:p>
          <a:p>
            <a:pPr indent="0" lvl="0" marL="0" rtl="0" algn="ctr">
              <a:spcBef>
                <a:spcPts val="0"/>
              </a:spcBef>
              <a:spcAft>
                <a:spcPts val="0"/>
              </a:spcAft>
              <a:buNone/>
            </a:pPr>
            <a:r>
              <a:t/>
            </a:r>
            <a:endParaRPr/>
          </a:p>
        </p:txBody>
      </p:sp>
      <p:pic>
        <p:nvPicPr>
          <p:cNvPr id="303" name="Google Shape;303;p46" title="Village, Art, Drawing, Illustration Free Stock Photo - Public ..."/>
          <p:cNvPicPr preferRelativeResize="0"/>
          <p:nvPr/>
        </p:nvPicPr>
        <p:blipFill>
          <a:blip r:embed="rId3">
            <a:alphaModFix/>
          </a:blip>
          <a:stretch>
            <a:fillRect/>
          </a:stretch>
        </p:blipFill>
        <p:spPr>
          <a:xfrm>
            <a:off x="5474161" y="2713900"/>
            <a:ext cx="2773625" cy="2079100"/>
          </a:xfrm>
          <a:prstGeom prst="rect">
            <a:avLst/>
          </a:prstGeom>
          <a:noFill/>
          <a:ln>
            <a:noFill/>
          </a:ln>
        </p:spPr>
      </p:pic>
      <p:pic>
        <p:nvPicPr>
          <p:cNvPr id="304" name="Google Shape;304;p46"/>
          <p:cNvPicPr preferRelativeResize="0"/>
          <p:nvPr/>
        </p:nvPicPr>
        <p:blipFill>
          <a:blip r:embed="rId4">
            <a:alphaModFix/>
          </a:blip>
          <a:stretch>
            <a:fillRect/>
          </a:stretch>
        </p:blipFill>
        <p:spPr>
          <a:xfrm>
            <a:off x="4948438" y="162650"/>
            <a:ext cx="3825060" cy="2409100"/>
          </a:xfrm>
          <a:prstGeom prst="rect">
            <a:avLst/>
          </a:prstGeom>
          <a:noFill/>
          <a:ln>
            <a:noFill/>
          </a:ln>
        </p:spPr>
      </p:pic>
      <p:pic>
        <p:nvPicPr>
          <p:cNvPr id="305" name="Google Shape;305;p46"/>
          <p:cNvPicPr preferRelativeResize="0"/>
          <p:nvPr/>
        </p:nvPicPr>
        <p:blipFill>
          <a:blip r:embed="rId5">
            <a:alphaModFix/>
          </a:blip>
          <a:stretch>
            <a:fillRect/>
          </a:stretch>
        </p:blipFill>
        <p:spPr>
          <a:xfrm>
            <a:off x="1357374" y="2450550"/>
            <a:ext cx="1861450" cy="2526773"/>
          </a:xfrm>
          <a:prstGeom prst="rect">
            <a:avLst/>
          </a:prstGeom>
          <a:noFill/>
          <a:ln>
            <a:noFill/>
          </a:ln>
        </p:spPr>
      </p:pic>
      <p:pic>
        <p:nvPicPr>
          <p:cNvPr id="306" name="Google Shape;306;p46"/>
          <p:cNvPicPr preferRelativeResize="0"/>
          <p:nvPr/>
        </p:nvPicPr>
        <p:blipFill>
          <a:blip r:embed="rId6">
            <a:alphaModFix/>
          </a:blip>
          <a:stretch>
            <a:fillRect/>
          </a:stretch>
        </p:blipFill>
        <p:spPr>
          <a:xfrm>
            <a:off x="1464624" y="2571751"/>
            <a:ext cx="1646948" cy="16469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