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Lst>
  <p:sldSz cy="5143500" cx="9144000"/>
  <p:notesSz cx="6858000" cy="9144000"/>
  <p:embeddedFontLst>
    <p:embeddedFont>
      <p:font typeface="Roboto"/>
      <p:regular r:id="rId70"/>
      <p:bold r:id="rId71"/>
      <p:italic r:id="rId72"/>
      <p:boldItalic r:id="rId73"/>
    </p:embeddedFont>
    <p:embeddedFont>
      <p:font typeface="Playfair Display"/>
      <p:regular r:id="rId74"/>
      <p:bold r:id="rId75"/>
      <p:italic r:id="rId76"/>
      <p:boldItalic r:id="rId77"/>
    </p:embeddedFont>
    <p:embeddedFont>
      <p:font typeface="Lato"/>
      <p:regular r:id="rId78"/>
      <p:bold r:id="rId79"/>
      <p:italic r:id="rId80"/>
      <p:boldItalic r:id="rId81"/>
    </p:embeddedFont>
    <p:embeddedFont>
      <p:font typeface="Montserrat"/>
      <p:regular r:id="rId82"/>
      <p:bold r:id="rId83"/>
      <p:italic r:id="rId84"/>
      <p:boldItalic r:id="rId85"/>
    </p:embeddedFont>
    <p:embeddedFont>
      <p:font typeface="Open Sans"/>
      <p:regular r:id="rId86"/>
      <p:bold r:id="rId87"/>
      <p:italic r:id="rId88"/>
      <p:boldItalic r:id="rId8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90" roundtripDataSignature="AMtx7mjZKSz9nx3WxtoNu7NilXL1x5NJ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Montserrat-italic.fntdata"/><Relationship Id="rId83" Type="http://schemas.openxmlformats.org/officeDocument/2006/relationships/font" Target="fonts/Montserrat-bold.fntdata"/><Relationship Id="rId42" Type="http://schemas.openxmlformats.org/officeDocument/2006/relationships/slide" Target="slides/slide37.xml"/><Relationship Id="rId86" Type="http://schemas.openxmlformats.org/officeDocument/2006/relationships/font" Target="fonts/OpenSans-regular.fntdata"/><Relationship Id="rId41" Type="http://schemas.openxmlformats.org/officeDocument/2006/relationships/slide" Target="slides/slide36.xml"/><Relationship Id="rId85" Type="http://schemas.openxmlformats.org/officeDocument/2006/relationships/font" Target="fonts/Montserrat-boldItalic.fntdata"/><Relationship Id="rId44" Type="http://schemas.openxmlformats.org/officeDocument/2006/relationships/slide" Target="slides/slide39.xml"/><Relationship Id="rId88" Type="http://schemas.openxmlformats.org/officeDocument/2006/relationships/font" Target="fonts/OpenSans-italic.fntdata"/><Relationship Id="rId43" Type="http://schemas.openxmlformats.org/officeDocument/2006/relationships/slide" Target="slides/slide38.xml"/><Relationship Id="rId87" Type="http://schemas.openxmlformats.org/officeDocument/2006/relationships/font" Target="fonts/OpenSans-bold.fntdata"/><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font" Target="fonts/OpenSans-boldItalic.fntdata"/><Relationship Id="rId80" Type="http://schemas.openxmlformats.org/officeDocument/2006/relationships/font" Target="fonts/Lato-italic.fntdata"/><Relationship Id="rId82" Type="http://schemas.openxmlformats.org/officeDocument/2006/relationships/font" Target="fonts/Montserrat-regular.fntdata"/><Relationship Id="rId81" Type="http://schemas.openxmlformats.org/officeDocument/2006/relationships/font" Target="fonts/La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Roboto-boldItalic.fntdata"/><Relationship Id="rId72" Type="http://schemas.openxmlformats.org/officeDocument/2006/relationships/font" Target="fonts/Roboto-italic.fntdata"/><Relationship Id="rId31" Type="http://schemas.openxmlformats.org/officeDocument/2006/relationships/slide" Target="slides/slide26.xml"/><Relationship Id="rId75" Type="http://schemas.openxmlformats.org/officeDocument/2006/relationships/font" Target="fonts/PlayfairDisplay-bold.fntdata"/><Relationship Id="rId30" Type="http://schemas.openxmlformats.org/officeDocument/2006/relationships/slide" Target="slides/slide25.xml"/><Relationship Id="rId74" Type="http://schemas.openxmlformats.org/officeDocument/2006/relationships/font" Target="fonts/PlayfairDisplay-regular.fntdata"/><Relationship Id="rId33" Type="http://schemas.openxmlformats.org/officeDocument/2006/relationships/slide" Target="slides/slide28.xml"/><Relationship Id="rId77" Type="http://schemas.openxmlformats.org/officeDocument/2006/relationships/font" Target="fonts/PlayfairDisplay-boldItalic.fntdata"/><Relationship Id="rId32" Type="http://schemas.openxmlformats.org/officeDocument/2006/relationships/slide" Target="slides/slide27.xml"/><Relationship Id="rId76" Type="http://schemas.openxmlformats.org/officeDocument/2006/relationships/font" Target="fonts/PlayfairDisplay-italic.fntdata"/><Relationship Id="rId35" Type="http://schemas.openxmlformats.org/officeDocument/2006/relationships/slide" Target="slides/slide30.xml"/><Relationship Id="rId79" Type="http://schemas.openxmlformats.org/officeDocument/2006/relationships/font" Target="fonts/Lato-bold.fntdata"/><Relationship Id="rId34" Type="http://schemas.openxmlformats.org/officeDocument/2006/relationships/slide" Target="slides/slide29.xml"/><Relationship Id="rId78" Type="http://schemas.openxmlformats.org/officeDocument/2006/relationships/font" Target="fonts/Lato-regular.fntdata"/><Relationship Id="rId71" Type="http://schemas.openxmlformats.org/officeDocument/2006/relationships/font" Target="fonts/Roboto-bold.fntdata"/><Relationship Id="rId70" Type="http://schemas.openxmlformats.org/officeDocument/2006/relationships/font" Target="fonts/Roboto-regular.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90" Type="http://customschemas.google.com/relationships/presentationmetadata" Target="metadata"/><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inyurl.com/MomFair"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ealthprograms.org/breastfeeding-support/baby-cafes/BabyCafe@sphp.com" TargetMode="External"/><Relationship Id="rId3" Type="http://schemas.openxmlformats.org/officeDocument/2006/relationships/hyperlink" Target="https://www.facebook.com/capitalregionbabycafes/" TargetMode="External"/><Relationship Id="rId4" Type="http://schemas.openxmlformats.org/officeDocument/2006/relationships/hyperlink" Target="https://www.instagram.com/capitalregionbabycafes/" TargetMode="External"/><Relationship Id="rId5" Type="http://schemas.openxmlformats.org/officeDocument/2006/relationships/hyperlink" Target="https://linktr.ee/Capitalregionbabycafes?utm_source=linktree_profile_share&amp;ltsid=e870f16e-ce63-4036-b029-a2f7a27963fc"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inyurl.com/MomFair"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 name="Google Shape;5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Hello and welcome to the Capital Districe Motherhood Free Resources Fair - Round 2! I want to start off by thanking our wonderful host, Becky LaBombard at The Milk Mentor for collaborating with me on this event. Thank you for all of our presenters as well as those that couldn’t be here today but gave permission to be presented so you all can get a whole host of resources in your back pocket. And thank you to all of YOU for attending today’s Resource Fair. We’ll be talking about a variety of supports for mothers and new parents in the Capital Region of Upstate New York. </a:t>
            </a:r>
            <a:r>
              <a:rPr lang="en">
                <a:solidFill>
                  <a:schemeClr val="dk1"/>
                </a:solidFill>
              </a:rPr>
              <a:t>While I know this event is called the Motherhood Free Resources Fair, there will be several groups that support Dads, non-birthing partners and other supports like grandparents as well so know that we are inclusive of all parent-figures, but will likely be referring to Moms in particular for this presentation. </a:t>
            </a:r>
            <a:r>
              <a:rPr lang="en"/>
              <a:t>We hope you go home with many new things that speak to you and please support these groups by liking them on facebook or Instagram, inviting your friends, or donating if you’re so able. Most of these groups are run by volunteers and depend on donations to keep going and I would be so sad to see any of them close their doors because we as Moms and parents deserve all the help we can get in raising these beautiful little ones who will be our next generation.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We have a lot to cover today with 38 presenting resources (some being presented by me so I hope you won’t get sick of my voice) and over 60 slides in this presentation. So let’s go!</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u="sng">
                <a:solidFill>
                  <a:schemeClr val="hlink"/>
                </a:solidFill>
                <a:hlinkClick r:id="rId2"/>
              </a:rPr>
              <a:t>https://tinyurl.com/MomFair</a:t>
            </a:r>
            <a:endParaRPr/>
          </a:p>
          <a:p>
            <a:pPr indent="0" lvl="0" marL="0" rtl="0" algn="l">
              <a:lnSpc>
                <a:spcPct val="100000"/>
              </a:lnSpc>
              <a:spcBef>
                <a:spcPts val="0"/>
              </a:spcBef>
              <a:spcAft>
                <a:spcPts val="0"/>
              </a:spcAft>
              <a:buSzPts val="1100"/>
              <a:buNone/>
            </a:pPr>
            <a:r>
              <a:rPr lang="en"/>
              <a:t>First a little housekeeping. As you may have seen when you log in, this meeting is being recorded and transcribed so it can be shared far and wide afterwards. We ask that participants do not use AI recording devices since we already have ours on. We have an attendance survey in the QR code and I’ll put it in the chat so you can sign-in and we can send this presentation and video to you afterwards. We’re also offering a wonderful raffle prize for a free photo session with Nusser Photography to someone attending today. Thank you Erika, so if you’d like to win, please sign-in and mark that Yes to being here today and then Yes on page 2 to enter the raffle. If you have any questions, feel free to put them in the chat as we go and we’re hoping to have some un-recorded time at the end to ask our presenters your questions directly.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Now for a little bit about me. My name is Lauren Keeley. I live in Brunswick New York which is in Rensselaer County about 15 mins east of Troy. I live with my husband Walter, my 3-year old son Joey and my baby girl Beth turned 3 months old today! I’m a licensed clinical social worker or LCSW by trade and I’m currently on maternity leave from my full-time job. Fun fact, most of this was created while nap trapped by my baby. I have previously been a child and adolescent therapist and worked closely with parents as well. Prior to that I did home visits for parents of toddlers. I’m a self-declared extrovert who loves meeting new people, staying active, and love supporting Moms on their journey in parenthood. I put together the first Free Resources Fair in Oct 2024 and noticed a lot has changed since then so I felt a round 2 was in order. I hope this will educate caregivers &amp; professionals alike to the variety of resources in our community and help support Moms &amp; Dads as they navigate the complexities of parenthood. No one was meant to do this alone so I hope if you’re listening to this that it’ll help you find your village of support.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cb9eea959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cb9eea959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The first category of many today will be our Lactation/Breastfeeding supports.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I’m going to start off with our host, Becky LaBombard at the Milk Mentor to talk about her Lactation Community Circle.</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Baby Cafés are FREE resources for pregnant and breastfeeding families, offering;</a:t>
            </a:r>
            <a:br>
              <a:rPr lang="en">
                <a:solidFill>
                  <a:srgbClr val="222222"/>
                </a:solidFill>
                <a:highlight>
                  <a:srgbClr val="FFFFFF"/>
                </a:highlight>
              </a:rPr>
            </a:br>
            <a:r>
              <a:rPr lang="en">
                <a:solidFill>
                  <a:srgbClr val="222222"/>
                </a:solidFill>
                <a:highlight>
                  <a:srgbClr val="FFFFFF"/>
                </a:highlight>
              </a:rPr>
              <a:t>• Support from specifically-trained staff</a:t>
            </a:r>
            <a:br>
              <a:rPr lang="en">
                <a:solidFill>
                  <a:srgbClr val="222222"/>
                </a:solidFill>
                <a:highlight>
                  <a:srgbClr val="FFFFFF"/>
                </a:highlight>
              </a:rPr>
            </a:br>
            <a:r>
              <a:rPr lang="en">
                <a:solidFill>
                  <a:srgbClr val="222222"/>
                </a:solidFill>
                <a:highlight>
                  <a:srgbClr val="FFFFFF"/>
                </a:highlight>
              </a:rPr>
              <a:t>• Opportunities to share experiences and make friends</a:t>
            </a:r>
            <a:br>
              <a:rPr lang="en">
                <a:solidFill>
                  <a:srgbClr val="222222"/>
                </a:solidFill>
                <a:highlight>
                  <a:srgbClr val="FFFFFF"/>
                </a:highlight>
              </a:rPr>
            </a:br>
            <a:r>
              <a:rPr lang="en">
                <a:solidFill>
                  <a:srgbClr val="222222"/>
                </a:solidFill>
                <a:highlight>
                  <a:srgbClr val="FFFFFF"/>
                </a:highlight>
              </a:rPr>
              <a:t>• Refreshments, comfortable seating, and open-forum discussions</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Funded through a Breastfeeding, Chestfeeding, and Lactation Friendly New York (BFFNY) grant from the New York State Department of Health, St. Peter’s Health Partners Community Health Programs currently facilitates three Baby Cafes in the Capital Region and partners with Schenectady County Public Health Services run two in Schenectady County.</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Baby Cafés are open in-person for all pregnant and lactating parents and their support people are welcome to attend! Pop in for support, encouragement, education and community.</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Sessions are held in-person during the days and times listed on this slide</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u="sng">
                <a:solidFill>
                  <a:srgbClr val="222222"/>
                </a:solidFill>
                <a:highlight>
                  <a:srgbClr val="FFFFFF"/>
                </a:highlight>
              </a:rPr>
              <a:t>They also offer Virtual Support by appointment only</a:t>
            </a:r>
            <a:endParaRPr u="sng">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Available by appointment only. </a:t>
            </a:r>
            <a:r>
              <a:rPr i="1" lang="en">
                <a:solidFill>
                  <a:srgbClr val="222222"/>
                </a:solidFill>
                <a:highlight>
                  <a:srgbClr val="FFFFFF"/>
                </a:highlight>
              </a:rPr>
              <a:t>Email us at </a:t>
            </a:r>
            <a:r>
              <a:rPr i="1" lang="en" u="sng">
                <a:solidFill>
                  <a:srgbClr val="1155CC"/>
                </a:solidFill>
                <a:highlight>
                  <a:srgbClr val="FFFFFF"/>
                </a:highlight>
                <a:hlinkClick r:id="rId2">
                  <a:extLst>
                    <a:ext uri="{A12FA001-AC4F-418D-AE19-62706E023703}">
                      <ahyp:hlinkClr val="tx"/>
                    </a:ext>
                  </a:extLst>
                </a:hlinkClick>
              </a:rPr>
              <a:t>BabyCafe@sphp.com</a:t>
            </a:r>
            <a:endParaRPr i="1" u="sng">
              <a:solidFill>
                <a:srgbClr val="1155CC"/>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 </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Find us on Facebook: </a:t>
            </a:r>
            <a:r>
              <a:rPr lang="en" u="sng">
                <a:solidFill>
                  <a:srgbClr val="1155CC"/>
                </a:solidFill>
                <a:highlight>
                  <a:srgbClr val="FFFFFF"/>
                </a:highlight>
                <a:hlinkClick r:id="rId3">
                  <a:extLst>
                    <a:ext uri="{A12FA001-AC4F-418D-AE19-62706E023703}">
                      <ahyp:hlinkClr val="tx"/>
                    </a:ext>
                  </a:extLst>
                </a:hlinkClick>
              </a:rPr>
              <a:t>@capitalregionbabycafes</a:t>
            </a:r>
            <a:endParaRPr u="sng">
              <a:solidFill>
                <a:srgbClr val="1155CC"/>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Find us at Instagram: </a:t>
            </a:r>
            <a:r>
              <a:rPr b="1" lang="en" u="sng">
                <a:solidFill>
                  <a:srgbClr val="1155CC"/>
                </a:solidFill>
                <a:highlight>
                  <a:srgbClr val="FFFFFF"/>
                </a:highlight>
                <a:hlinkClick r:id="rId4">
                  <a:extLst>
                    <a:ext uri="{A12FA001-AC4F-418D-AE19-62706E023703}">
                      <ahyp:hlinkClr val="tx"/>
                    </a:ext>
                  </a:extLst>
                </a:hlinkClick>
              </a:rPr>
              <a:t>@capitalregionbabycafes</a:t>
            </a:r>
            <a:endParaRPr b="1" u="sng">
              <a:solidFill>
                <a:srgbClr val="1155CC"/>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b="1" lang="en" u="sng">
                <a:solidFill>
                  <a:srgbClr val="1155CC"/>
                </a:solidFill>
                <a:highlight>
                  <a:srgbClr val="FFFFFF"/>
                </a:highlight>
                <a:hlinkClick r:id="rId5">
                  <a:extLst>
                    <a:ext uri="{A12FA001-AC4F-418D-AE19-62706E023703}">
                      <ahyp:hlinkClr val="tx"/>
                    </a:ext>
                  </a:extLst>
                </a:hlinkClick>
              </a:rPr>
              <a:t>https://linktr.ee/Capitalregionbabycafes?utm_source=linktree_profile_share&amp;ltsid=e870f16e-ce63-4036-b029-a2f7a27963fc</a:t>
            </a:r>
            <a:endParaRPr b="1" u="sng">
              <a:solidFill>
                <a:srgbClr val="1155CC"/>
              </a:solidFill>
              <a:highlight>
                <a:srgbClr val="FFFFFF"/>
              </a:highlight>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d4d57e896e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g3d4d57e896e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Monthly support groups biweekly and once month. Lives in Events tab</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highlight>
                  <a:schemeClr val="lt2"/>
                </a:highlight>
              </a:rPr>
              <a:t>Birthright of Schenectady is an all volunteer, non-medical, apolitical, interdenominational self supported pregnancy resource center. Moms and their families are supported during the pregnancy to baby’s first year (size 6 diapers/size 2T clothing) with self-administered pregnancy tests, maternity clothing, material resources at monthly visits and volunteers to help navigate the journey. In addition to Moms, Dads, Grandparents, or other family members who find themselves supporting a baby can also come in for support. No appointment or referral is needed.</a:t>
            </a:r>
            <a:endParaRPr>
              <a:solidFill>
                <a:srgbClr val="222222"/>
              </a:solidFill>
              <a:highlight>
                <a:schemeClr val="lt2"/>
              </a:highlight>
            </a:endParaRPr>
          </a:p>
          <a:p>
            <a:pPr indent="0" lvl="0" marL="0" rtl="0" algn="l">
              <a:spcBef>
                <a:spcPts val="0"/>
              </a:spcBef>
              <a:spcAft>
                <a:spcPts val="0"/>
              </a:spcAft>
              <a:buClr>
                <a:schemeClr val="dk1"/>
              </a:buClr>
              <a:buSzPts val="1100"/>
              <a:buFont typeface="Arial"/>
              <a:buNone/>
            </a:pPr>
            <a:r>
              <a:t/>
            </a:r>
            <a:endParaRPr>
              <a:solidFill>
                <a:srgbClr val="222222"/>
              </a:solidFill>
              <a:highlight>
                <a:schemeClr val="lt2"/>
              </a:highlight>
            </a:endParaRPr>
          </a:p>
          <a:p>
            <a:pPr indent="0" lvl="0" marL="0" rtl="0" algn="l">
              <a:spcBef>
                <a:spcPts val="0"/>
              </a:spcBef>
              <a:spcAft>
                <a:spcPts val="0"/>
              </a:spcAft>
              <a:buSzPts val="1100"/>
              <a:buNone/>
            </a:pPr>
            <a:r>
              <a:rPr lang="en">
                <a:solidFill>
                  <a:srgbClr val="222222"/>
                </a:solidFill>
                <a:highlight>
                  <a:schemeClr val="lt2"/>
                </a:highlight>
              </a:rPr>
              <a:t>Birthright of Schenectady takes donations of gently used maternity clothing, baby clothing, books and small toys. We cannot take furniture our anything that a baby would sit in - stroller, baby carriers, etc. For more information please reach out to Simone at 518-370-1532.</a:t>
            </a:r>
            <a:endParaRPr>
              <a:highlight>
                <a:schemeClr val="lt2"/>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The Body WorkShop is a women’s health physical therapy practice dedicated to connecting women with local resources through every phase of life. Our postpartum support groups are facilitated by experts in their fields, creating a welcoming space for education, connection, and support.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Times New Roman"/>
                <a:ea typeface="Times New Roman"/>
                <a:cs typeface="Times New Roman"/>
                <a:sym typeface="Times New Roman"/>
              </a:rPr>
              <a:t>	•	The Milk Mentor</a:t>
            </a:r>
            <a:r>
              <a:rPr lang="en">
                <a:solidFill>
                  <a:schemeClr val="dk1"/>
                </a:solidFill>
                <a:latin typeface="Times New Roman"/>
                <a:ea typeface="Times New Roman"/>
                <a:cs typeface="Times New Roman"/>
                <a:sym typeface="Times New Roman"/>
              </a:rPr>
              <a:t> hosts a lactation Circle on the </a:t>
            </a:r>
            <a:r>
              <a:rPr b="1" lang="en">
                <a:solidFill>
                  <a:schemeClr val="dk1"/>
                </a:solidFill>
                <a:latin typeface="Times New Roman"/>
                <a:ea typeface="Times New Roman"/>
                <a:cs typeface="Times New Roman"/>
                <a:sym typeface="Times New Roman"/>
              </a:rPr>
              <a:t>first Friday of every month from 11:00 AM–1:00 PM</a:t>
            </a:r>
            <a:endParaRPr b="1">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Times New Roman"/>
                <a:ea typeface="Times New Roman"/>
                <a:cs typeface="Times New Roman"/>
                <a:sym typeface="Times New Roman"/>
              </a:rPr>
              <a:t>	•	Hope Irion, LCAT, PMH-C, ATR-BC</a:t>
            </a:r>
            <a:r>
              <a:rPr lang="en">
                <a:solidFill>
                  <a:schemeClr val="dk1"/>
                </a:solidFill>
                <a:latin typeface="Times New Roman"/>
                <a:ea typeface="Times New Roman"/>
                <a:cs typeface="Times New Roman"/>
                <a:sym typeface="Times New Roman"/>
              </a:rPr>
              <a:t> facilitates a </a:t>
            </a:r>
            <a:r>
              <a:rPr b="1" lang="en">
                <a:solidFill>
                  <a:schemeClr val="dk1"/>
                </a:solidFill>
                <a:latin typeface="Times New Roman"/>
                <a:ea typeface="Times New Roman"/>
                <a:cs typeface="Times New Roman"/>
                <a:sym typeface="Times New Roman"/>
              </a:rPr>
              <a:t>Postpartum Mental Health Group</a:t>
            </a:r>
            <a:r>
              <a:rPr lang="en">
                <a:solidFill>
                  <a:schemeClr val="dk1"/>
                </a:solidFill>
                <a:latin typeface="Times New Roman"/>
                <a:ea typeface="Times New Roman"/>
                <a:cs typeface="Times New Roman"/>
                <a:sym typeface="Times New Roman"/>
              </a:rPr>
              <a:t> on the </a:t>
            </a:r>
            <a:r>
              <a:rPr b="1" lang="en">
                <a:solidFill>
                  <a:schemeClr val="dk1"/>
                </a:solidFill>
                <a:latin typeface="Times New Roman"/>
                <a:ea typeface="Times New Roman"/>
                <a:cs typeface="Times New Roman"/>
                <a:sym typeface="Times New Roman"/>
              </a:rPr>
              <a:t>third Saturday of every month from 9:00–10:30 AM</a:t>
            </a:r>
            <a:r>
              <a:rPr lang="en">
                <a:solidFill>
                  <a:schemeClr val="dk1"/>
                </a:solidFill>
                <a:latin typeface="Times New Roman"/>
                <a:ea typeface="Times New Roman"/>
                <a:cs typeface="Times New Roman"/>
                <a:sym typeface="Times New Roman"/>
              </a:rPr>
              <a:t>, with discussion centered on all things postpartum</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	•	We are also </a:t>
            </a:r>
            <a:r>
              <a:rPr b="1" lang="en">
                <a:solidFill>
                  <a:schemeClr val="dk1"/>
                </a:solidFill>
              </a:rPr>
              <a:t>restarting our Free Running Group in May</a:t>
            </a:r>
            <a:r>
              <a:rPr lang="en">
                <a:solidFill>
                  <a:schemeClr val="dk1"/>
                </a:solidFill>
              </a:rPr>
              <a:t>, which will meet on </a:t>
            </a:r>
            <a:r>
              <a:rPr b="1" lang="en">
                <a:solidFill>
                  <a:schemeClr val="dk1"/>
                </a:solidFill>
              </a:rPr>
              <a:t>Wednesdays at 5:00 PM</a:t>
            </a:r>
            <a:r>
              <a:rPr lang="en">
                <a:solidFill>
                  <a:schemeClr val="dk1"/>
                </a:solidFill>
              </a:rPr>
              <a:t> with our physical therapists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9584d80795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39584d80795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964dd75dd6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g3964dd75dd6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d2cf5862d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g3d2cf5862d9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chemeClr val="lt2"/>
                </a:highlight>
              </a:rPr>
              <a:t>BirthNet is a community-rooted organization dedicated to advancing birth justice, supporting families, and uplifting doulas through advocacy, education, and collective care. We create consistent spaces for connection through our monthly doula meetups, where birthworkers gather to build community, share resources, and strengthen their practice. This spring, we are excited to host our first-ever Doula-Palooza on May 30—a full-day gathering focused on skill-building, wellness, networking, and celebration for doulas and birthworkers across our region. We are also planning a powerful Black Breastfeeding Week Celebration on August 29 to uplift Black families, normalize breastfeeding, and center joy, education, and community support.</a:t>
            </a:r>
            <a:endParaRPr>
              <a:solidFill>
                <a:srgbClr val="222222"/>
              </a:solidFill>
              <a:highlight>
                <a:schemeClr val="lt2"/>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chemeClr val="lt2"/>
                </a:highlight>
              </a:rPr>
              <a:t>In partnership with JBA, BirthNet is working to expand access to culturally responsive, community-based perinatal care by supporting and connecting doulas to families who need them most. Beyond direct support, we are committed to shifting systems and narratives: recently hosting a community film screening that sparked meaningful dialogue, as well as a birth justice forum that brought together providers, advocates, and families to address inequities and imagine solutions together.</a:t>
            </a:r>
            <a:endParaRPr>
              <a:solidFill>
                <a:srgbClr val="222222"/>
              </a:solidFill>
              <a:highlight>
                <a:schemeClr val="lt2"/>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chemeClr val="lt2"/>
                </a:highlight>
              </a:rPr>
              <a:t>As our work continues to grow, BirthNet is actively seeking dedicated community members to serve on our board as Treasurer and Secretary, individuals passionate about equity, sustainability, and community leadership. We are also looking to build relationships with funding partners and supporters who believe in reproductive justice and want to invest in the health and well-being of families in our community.</a:t>
            </a:r>
            <a:endParaRPr>
              <a:solidFill>
                <a:srgbClr val="222222"/>
              </a:solidFill>
              <a:highlight>
                <a:schemeClr val="lt2"/>
              </a:highlight>
            </a:endParaRPr>
          </a:p>
          <a:p>
            <a:pPr indent="0" lvl="0" marL="0" rtl="0" algn="l">
              <a:lnSpc>
                <a:spcPct val="100000"/>
              </a:lnSpc>
              <a:spcBef>
                <a:spcPts val="1000"/>
              </a:spcBef>
              <a:spcAft>
                <a:spcPts val="0"/>
              </a:spcAft>
              <a:buSzPts val="1100"/>
              <a:buNone/>
            </a:pPr>
            <a:r>
              <a:t/>
            </a:r>
            <a:endParaRPr>
              <a:highlight>
                <a:schemeClr val="lt2"/>
              </a:highligh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d4d57e896e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g3d4d57e896e_0_1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cb9eea95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3cb9eea959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cb9eea9599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g3cb9eea9599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964dd75dd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3964dd75dd6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964dd75dd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g3964dd75dd6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d2cf5862d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g3d2cf5862d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d4d57e896e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g3d4d57e896e_0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964dd75dd6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g3964dd75dd6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150">
                <a:solidFill>
                  <a:schemeClr val="dk1"/>
                </a:solidFill>
                <a:highlight>
                  <a:schemeClr val="lt2"/>
                </a:highlight>
              </a:rPr>
              <a:t>Looking for your people? Welcome to Motherhood Village Upstate. No more lonely nap-times or solo park trips. MVU is a grassroots support group serving the Upstate Capital Region. Our mission is simple: get moms and children out of the house and into a community of peers who truly get it. From playdates to group events, we provide the physical and emotional space for moms to lean on one another. Come find the support you deserve in the village you’ve been looking for.</a:t>
            </a:r>
            <a:endParaRPr>
              <a:solidFill>
                <a:schemeClr val="dk1"/>
              </a:solidFill>
              <a:highlight>
                <a:schemeClr val="lt2"/>
              </a:highlight>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9728bc928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g39728bc9287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highlight>
                <a:schemeClr val="lt2"/>
              </a:highlight>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d2cf5862d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 name="Google Shape;309;g3d2cf5862d9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d2cf5862d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g3d2cf5862d9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1" name="Google Shape;32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8" name="Google Shape;32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96c8f4f30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g396c8f4f306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96c8f4f30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g396c8f4f30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964dd75dd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2" name="Google Shape;362;g3964dd75dd6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9" name="Google Shape;36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cb9eea959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g3cb9eea9599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3" name="Google Shape;38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9584d8079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g39584d80795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highlight>
                  <a:schemeClr val="lt2"/>
                </a:highlight>
              </a:rPr>
              <a:t>Caregiver conversations is an education-based bookclub for anyone involved in the parenting, education, or enrichment of children. Monthly we read a book discussing a parenting philosophy, topic, ideal, or challenge and meet at SHAC in Averril Park on the final Thursday of the month for a group discussion centered around how, if at all, what we just read will impact our parenting. Caregivers who do not read the book, but are intersted in hearing about it are still welcome to come to bookclub for the footnotes, sense of community, or even just quick break from their children. Books previously covered include: The Anxious Generation, Vitamin N, Crib Sheet, and Bringing Up Bookmonsters. </a:t>
            </a:r>
            <a:endParaRPr>
              <a:solidFill>
                <a:srgbClr val="222222"/>
              </a:solidFill>
              <a:highlight>
                <a:schemeClr val="lt2"/>
              </a:highlight>
            </a:endParaRPr>
          </a:p>
          <a:p>
            <a:pPr indent="0" lvl="0" marL="0" rtl="0" algn="l">
              <a:spcBef>
                <a:spcPts val="0"/>
              </a:spcBef>
              <a:spcAft>
                <a:spcPts val="0"/>
              </a:spcAft>
              <a:buSzPts val="1100"/>
              <a:buNone/>
            </a:pPr>
            <a:r>
              <a:rPr lang="en">
                <a:solidFill>
                  <a:srgbClr val="222222"/>
                </a:solidFill>
                <a:highlight>
                  <a:schemeClr val="lt2"/>
                </a:highlight>
              </a:rPr>
              <a:t>Bookclub updates can be found through the Mother Henn Facebook page, or in the bookclubs app when you join our group "caregiver conversations." Books formerly discussed are added to our resource library. As a lover of books and a postpartum doula, book club is important to me because it allows caregivers a place to continue to learn and to grow their sense of community, both of which I consider to be crucially important to surviving postpartum and beyond.</a:t>
            </a:r>
            <a:endParaRPr>
              <a:highlight>
                <a:schemeClr val="lt2"/>
              </a:highlight>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964dd75dd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6" name="Google Shape;396;g3964dd75dd6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📚How the Club Works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Members submit book recommendations quarterly</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We vote every 3 months on the next 3 book selections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We meet monthly to discuss the book from the previous month (example: February meeting = January book)</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Current in-person meetings are held at the Clifton Park Library</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📍You are welcome to participate as much or as little as works for your season of life - no pressure, no guilt, just books and community.</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Books Already Read by 518 Mom Book Club</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Before We Were Strangers — Renée Carlino</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Black Cake — Charmaine Wilkerson</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Bury Our Bones in the Midnight Soil — V.E. Schwab</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Carrie Soto Is Back — Taylor Jenkins Reid</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Fourth Wing — Rebecca Yarros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Funny Story — Emily Henry</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Great Big Beautiful Life — Emily Henry</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How to Sell a Haunted House — Grady Hendrix</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Just for the Summer — Abby Jimenez</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Lady Tan’s Circle of Women — Lisa See</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Lessons in Chemistry — Bonnie Garmus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Local Woman Missing — Mary Kubica</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Mad Honey — Jennifer Finney Boylan and Jodi Picoult</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Malibu Rising — Taylor Jenkins Reid</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None of This Is True — Lisa Jewell</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Onyx Storm — Rebecca Yarros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Project Hail Mary — Andy Weir</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Remarkably Bright Creatures — Shelby Van Pelt</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She Wouldn’t Change a Thing — Sarah Adlakha</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Boyfriend — Freida McFadden</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Dead Romantics — Ashley Poston</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Frozen River — Ariel Lawhon</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Husbands — Holly Gramazio</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Invisible Life of Addie LaRue — V.E. Schwab</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Island of Sea Women — Lisa See</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Last Letters — Rebecca Yarros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Last Thing He Told Me — Laura Dave</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Lilac People — Milo Todd</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Lost Bookshop — Evie Woods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Midnight Library — Matt Haig</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Nightingale — Kristin Hannah</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Only One Left — Riley Sager</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People We Keep — Allison Larkin</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Seven Husbands of Evelyn Hugo — Taylor Jenkins Reid</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Vanishing Half — Brit Bennett</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Wedding People — Alison Espach</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The Women — Kristin Hannah</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Tomorrow, and Tomorrow, and Tomorrow — Gabrielle Zevin</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Where the Crawdads Sing — Delia Owens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Upcoming Picks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April: The Three Lives of Cate — Kate Fagan</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May: First-Time Caller — B.K. Borison</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June: Finlay Donovan is Killing It — Elle Cosimano</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July: Broken Country — Clare Leslie Hall</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August: The Correspondent — Virginia Evans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🗣️Help Shape the Club</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Your feedback truly matters. We have an ongoing feedback form to help us make meetings and discussions more engaging and accessible for everyone:</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https://forms.gle/LbHmtFhPyA97x3Vr9</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📚✨NEW: 518 Mom Book Club 2026 Reading Challenge!</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We are bringing back a refreshed 24-category reading challenge for 2026 - designed to be flexible, fun, and zero pressure.</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Read at your own pace</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Pick 1–2 categories a month or jump around</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Share progress freely in the group</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Track on StoryGraph if you would like</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Join here 👉 https://app.thestorygraph.com/.../c61233b3-ab0c-45b3-a80f...</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NEW: Online Book Discussions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Can’t make the in-person meeting or want to chat while reading?</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Join us on Fable for spoiler-free, chapter-by-chapter discussions and final reflections:</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https://fable.co/.../518-mom-book-club-with-shey...</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NEW &amp; FUN: 2026 Book Bracket</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Every two months, we will vote head-to-head:</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Jan vs Feb</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Mar vs Apr</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May vs Jun</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➡️Best of the first half</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Then:</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Jul vs Aug</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Sept vs Oct</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 Nov vs Dec</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➡️Best of the second half</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➡️Final showdown for Book of the Year!</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✨Whether you are here for deep discussions, casual chats, reading challenges, or just book recommendations - you belong here💗</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t/>
            </a:r>
            <a:endParaRPr sz="1050">
              <a:solidFill>
                <a:srgbClr val="1F1F1F"/>
              </a:solidFill>
              <a:highlight>
                <a:schemeClr val="lt2"/>
              </a:highlight>
              <a:latin typeface="Roboto"/>
              <a:ea typeface="Roboto"/>
              <a:cs typeface="Roboto"/>
              <a:sym typeface="Roboto"/>
            </a:endParaRPr>
          </a:p>
          <a:p>
            <a:pPr indent="0" lvl="0" marL="0" rtl="0" algn="l">
              <a:spcBef>
                <a:spcPts val="0"/>
              </a:spcBef>
              <a:spcAft>
                <a:spcPts val="0"/>
              </a:spcAft>
              <a:buSzPts val="1100"/>
              <a:buNone/>
            </a:pPr>
            <a:r>
              <a:rPr lang="en" sz="1050">
                <a:solidFill>
                  <a:srgbClr val="1F1F1F"/>
                </a:solidFill>
                <a:highlight>
                  <a:schemeClr val="lt2"/>
                </a:highlight>
                <a:latin typeface="Roboto"/>
                <a:ea typeface="Roboto"/>
                <a:cs typeface="Roboto"/>
                <a:sym typeface="Roboto"/>
              </a:rPr>
              <a:t>Here is to a year of great books, meaningful conversations, and community that meets you exactly where you are📚</a:t>
            </a:r>
            <a:endParaRPr>
              <a:highlight>
                <a:schemeClr val="lt2"/>
              </a:highlight>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9728bc92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9728bc92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Adults only due to topics discussed</a:t>
            </a:r>
            <a:endParaRPr/>
          </a:p>
          <a:p>
            <a:pPr indent="0" lvl="0" marL="0" rtl="0" algn="l">
              <a:spcBef>
                <a:spcPts val="0"/>
              </a:spcBef>
              <a:spcAft>
                <a:spcPts val="0"/>
              </a:spcAft>
              <a:buNone/>
            </a:pPr>
            <a:r>
              <a:rPr lang="en"/>
              <a:t>Play space is free on Tuesdays 10-12</a:t>
            </a:r>
            <a:endParaRPr/>
          </a:p>
          <a:p>
            <a:pPr indent="0" lvl="0" marL="0" rtl="0" algn="l">
              <a:spcBef>
                <a:spcPts val="0"/>
              </a:spcBef>
              <a:spcAft>
                <a:spcPts val="0"/>
              </a:spcAft>
              <a:buNone/>
            </a:pPr>
            <a:r>
              <a:rPr lang="en"/>
              <a:t>Open Plan fee is waived if you make an in-store purchase</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9584d80795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g39584d80795_0_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9584d80795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g39584d80795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d2cf5862d9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g3d2cf5862d9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228600" rtl="0" algn="l">
              <a:spcBef>
                <a:spcPts val="900"/>
              </a:spcBef>
              <a:spcAft>
                <a:spcPts val="0"/>
              </a:spcAft>
              <a:buClr>
                <a:srgbClr val="1E2D31"/>
              </a:buClr>
              <a:buSzPts val="1100"/>
              <a:buFont typeface="Lato"/>
              <a:buChar char="●"/>
            </a:pPr>
            <a:r>
              <a:rPr lang="en">
                <a:solidFill>
                  <a:srgbClr val="1E2D31"/>
                </a:solidFill>
                <a:latin typeface="Lato"/>
                <a:ea typeface="Lato"/>
                <a:cs typeface="Lato"/>
                <a:sym typeface="Lato"/>
              </a:rPr>
              <a:t>The </a:t>
            </a:r>
            <a:r>
              <a:rPr lang="en">
                <a:solidFill>
                  <a:srgbClr val="1E2D31"/>
                </a:solidFill>
                <a:latin typeface="Lato"/>
                <a:ea typeface="Lato"/>
                <a:cs typeface="Lato"/>
                <a:sym typeface="Lato"/>
              </a:rPr>
              <a:t> mission of Community Fathers  has been to provide self help opportunities and supportive services to fathers, families, and communities. </a:t>
            </a:r>
            <a:endParaRPr>
              <a:solidFill>
                <a:srgbClr val="1E2D31"/>
              </a:solidFill>
              <a:latin typeface="Lato"/>
              <a:ea typeface="Lato"/>
              <a:cs typeface="Lato"/>
              <a:sym typeface="Lato"/>
            </a:endParaRPr>
          </a:p>
          <a:p>
            <a:pPr indent="-298450" lvl="0" marL="457200" marR="228600" rtl="0" algn="l">
              <a:spcBef>
                <a:spcPts val="0"/>
              </a:spcBef>
              <a:spcAft>
                <a:spcPts val="0"/>
              </a:spcAft>
              <a:buClr>
                <a:srgbClr val="1E2D31"/>
              </a:buClr>
              <a:buSzPts val="1100"/>
              <a:buFont typeface="Lato"/>
              <a:buChar char="●"/>
            </a:pPr>
            <a:r>
              <a:rPr lang="en">
                <a:solidFill>
                  <a:srgbClr val="1E2D31"/>
                </a:solidFill>
                <a:latin typeface="Lato"/>
                <a:ea typeface="Lato"/>
                <a:cs typeface="Lato"/>
                <a:sym typeface="Lato"/>
              </a:rPr>
              <a:t>The core of our efforts is to bring the communities ideas and passions to the range of activities we’re involved in. Through all of our endeavors we strive to display the conviction behind our vision,  that we can create a world where all men realize their value as caretakers of their communities!</a:t>
            </a:r>
            <a:endParaRPr sz="500"/>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9584d8079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2" name="Google Shape;432;g39584d8079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3" name="Google Shape;44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d4d57e896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g3d4d57e896e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d4d57e896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0" name="Google Shape;460;g3d4d57e896e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d2cf5862d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g3d2cf5862d9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d2cf5862d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9" name="Google Shape;479;g3d2cf5862d9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9584d8079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g39584d80795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1" name="Google Shape;49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https://tinyurl.com/MomFair</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DBD4EB"/>
            </a:gs>
            <a:gs pos="100000">
              <a:srgbClr val="9080BB"/>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36"/>
          <p:cNvSpPr txBox="1"/>
          <p:nvPr>
            <p:ph type="title"/>
          </p:nvPr>
        </p:nvSpPr>
        <p:spPr>
          <a:xfrm>
            <a:off x="509550" y="1423875"/>
            <a:ext cx="8124900" cy="1798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1" name="Google Shape;11;p36"/>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 name="Shape 12"/>
        <p:cNvGrpSpPr/>
        <p:nvPr/>
      </p:nvGrpSpPr>
      <p:grpSpPr>
        <a:xfrm>
          <a:off x="0" y="0"/>
          <a:ext cx="0" cy="0"/>
          <a:chOff x="0" y="0"/>
          <a:chExt cx="0" cy="0"/>
        </a:xfrm>
      </p:grpSpPr>
      <p:sp>
        <p:nvSpPr>
          <p:cNvPr id="13" name="Google Shape;13;p37"/>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 name="Google Shape;14;p37"/>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5" name="Google Shape;15;p37"/>
          <p:cNvSpPr txBox="1"/>
          <p:nvPr>
            <p:ph type="title"/>
          </p:nvPr>
        </p:nvSpPr>
        <p:spPr>
          <a:xfrm>
            <a:off x="265500" y="1107950"/>
            <a:ext cx="4045200" cy="1683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6" name="Google Shape;16;p37"/>
          <p:cNvSpPr txBox="1"/>
          <p:nvPr>
            <p:ph idx="1" type="subTitle"/>
          </p:nvPr>
        </p:nvSpPr>
        <p:spPr>
          <a:xfrm>
            <a:off x="265500" y="2845201"/>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 name="Google Shape;17;p37"/>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18" name="Google Shape;18;p37"/>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38"/>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1" name="Google Shape;21;p3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2" name="Google Shape;22;p3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38"/>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39"/>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39"/>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7" name="Google Shape;27;p3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8" name="Google Shape;28;p39"/>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9" name="Shape 29"/>
        <p:cNvGrpSpPr/>
        <p:nvPr/>
      </p:nvGrpSpPr>
      <p:grpSpPr>
        <a:xfrm>
          <a:off x="0" y="0"/>
          <a:ext cx="0" cy="0"/>
          <a:chOff x="0" y="0"/>
          <a:chExt cx="0" cy="0"/>
        </a:xfrm>
      </p:grpSpPr>
      <p:sp>
        <p:nvSpPr>
          <p:cNvPr id="30" name="Google Shape;30;p40"/>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40"/>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40"/>
          <p:cNvSpPr txBox="1"/>
          <p:nvPr>
            <p:ph type="ctrTitle"/>
          </p:nvPr>
        </p:nvSpPr>
        <p:spPr>
          <a:xfrm>
            <a:off x="3096250" y="1627200"/>
            <a:ext cx="2951400" cy="15843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33" name="Google Shape;33;p40"/>
          <p:cNvSpPr txBox="1"/>
          <p:nvPr>
            <p:ph idx="1" type="subTitle"/>
          </p:nvPr>
        </p:nvSpPr>
        <p:spPr>
          <a:xfrm>
            <a:off x="3096363" y="3266930"/>
            <a:ext cx="2951400" cy="7014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34" name="Google Shape;34;p40"/>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4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7" name="Google Shape;37;p4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4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0" name="Google Shape;40;p42"/>
          <p:cNvSpPr txBox="1"/>
          <p:nvPr>
            <p:ph idx="1" type="body"/>
          </p:nvPr>
        </p:nvSpPr>
        <p:spPr>
          <a:xfrm>
            <a:off x="311700" y="1391378"/>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1" name="Google Shape;41;p42"/>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42" name="Shape 42"/>
        <p:cNvGrpSpPr/>
        <p:nvPr/>
      </p:nvGrpSpPr>
      <p:grpSpPr>
        <a:xfrm>
          <a:off x="0" y="0"/>
          <a:ext cx="0" cy="0"/>
          <a:chOff x="0" y="0"/>
          <a:chExt cx="0" cy="0"/>
        </a:xfrm>
      </p:grpSpPr>
      <p:sp>
        <p:nvSpPr>
          <p:cNvPr id="43" name="Google Shape;43;p43"/>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l">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l">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l">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l">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l">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l">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l">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l">
              <a:lnSpc>
                <a:spcPct val="100000"/>
              </a:lnSpc>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44" name="Google Shape;44;p43"/>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44"/>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7" name="Google Shape;47;p44"/>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45"/>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45"/>
          <p:cNvSpPr txBox="1"/>
          <p:nvPr>
            <p:ph hasCustomPrompt="1" type="title"/>
          </p:nvPr>
        </p:nvSpPr>
        <p:spPr>
          <a:xfrm>
            <a:off x="311700" y="1233100"/>
            <a:ext cx="8520600" cy="16101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0000"/>
              <a:buFont typeface="Lato"/>
              <a:buNone/>
              <a:defRPr sz="10000">
                <a:latin typeface="Lato"/>
                <a:ea typeface="Lato"/>
                <a:cs typeface="Lato"/>
                <a:sym typeface="Lato"/>
              </a:defRPr>
            </a:lvl1pPr>
            <a:lvl2pPr lvl="1" algn="ctr">
              <a:lnSpc>
                <a:spcPct val="100000"/>
              </a:lnSpc>
              <a:spcBef>
                <a:spcPts val="0"/>
              </a:spcBef>
              <a:spcAft>
                <a:spcPts val="0"/>
              </a:spcAft>
              <a:buSzPts val="10000"/>
              <a:buFont typeface="Lato"/>
              <a:buNone/>
              <a:defRPr sz="10000">
                <a:latin typeface="Lato"/>
                <a:ea typeface="Lato"/>
                <a:cs typeface="Lato"/>
                <a:sym typeface="Lato"/>
              </a:defRPr>
            </a:lvl2pPr>
            <a:lvl3pPr lvl="2" algn="ctr">
              <a:lnSpc>
                <a:spcPct val="100000"/>
              </a:lnSpc>
              <a:spcBef>
                <a:spcPts val="0"/>
              </a:spcBef>
              <a:spcAft>
                <a:spcPts val="0"/>
              </a:spcAft>
              <a:buSzPts val="10000"/>
              <a:buFont typeface="Lato"/>
              <a:buNone/>
              <a:defRPr sz="10000">
                <a:latin typeface="Lato"/>
                <a:ea typeface="Lato"/>
                <a:cs typeface="Lato"/>
                <a:sym typeface="Lato"/>
              </a:defRPr>
            </a:lvl3pPr>
            <a:lvl4pPr lvl="3" algn="ctr">
              <a:lnSpc>
                <a:spcPct val="100000"/>
              </a:lnSpc>
              <a:spcBef>
                <a:spcPts val="0"/>
              </a:spcBef>
              <a:spcAft>
                <a:spcPts val="0"/>
              </a:spcAft>
              <a:buSzPts val="10000"/>
              <a:buFont typeface="Lato"/>
              <a:buNone/>
              <a:defRPr sz="10000">
                <a:latin typeface="Lato"/>
                <a:ea typeface="Lato"/>
                <a:cs typeface="Lato"/>
                <a:sym typeface="Lato"/>
              </a:defRPr>
            </a:lvl4pPr>
            <a:lvl5pPr lvl="4" algn="ctr">
              <a:lnSpc>
                <a:spcPct val="100000"/>
              </a:lnSpc>
              <a:spcBef>
                <a:spcPts val="0"/>
              </a:spcBef>
              <a:spcAft>
                <a:spcPts val="0"/>
              </a:spcAft>
              <a:buSzPts val="10000"/>
              <a:buFont typeface="Lato"/>
              <a:buNone/>
              <a:defRPr sz="10000">
                <a:latin typeface="Lato"/>
                <a:ea typeface="Lato"/>
                <a:cs typeface="Lato"/>
                <a:sym typeface="Lato"/>
              </a:defRPr>
            </a:lvl5pPr>
            <a:lvl6pPr lvl="5" algn="ctr">
              <a:lnSpc>
                <a:spcPct val="100000"/>
              </a:lnSpc>
              <a:spcBef>
                <a:spcPts val="0"/>
              </a:spcBef>
              <a:spcAft>
                <a:spcPts val="0"/>
              </a:spcAft>
              <a:buSzPts val="10000"/>
              <a:buFont typeface="Lato"/>
              <a:buNone/>
              <a:defRPr sz="10000">
                <a:latin typeface="Lato"/>
                <a:ea typeface="Lato"/>
                <a:cs typeface="Lato"/>
                <a:sym typeface="Lato"/>
              </a:defRPr>
            </a:lvl6pPr>
            <a:lvl7pPr lvl="6" algn="ctr">
              <a:lnSpc>
                <a:spcPct val="100000"/>
              </a:lnSpc>
              <a:spcBef>
                <a:spcPts val="0"/>
              </a:spcBef>
              <a:spcAft>
                <a:spcPts val="0"/>
              </a:spcAft>
              <a:buSzPts val="10000"/>
              <a:buFont typeface="Lato"/>
              <a:buNone/>
              <a:defRPr sz="10000">
                <a:latin typeface="Lato"/>
                <a:ea typeface="Lato"/>
                <a:cs typeface="Lato"/>
                <a:sym typeface="Lato"/>
              </a:defRPr>
            </a:lvl7pPr>
            <a:lvl8pPr lvl="7" algn="ctr">
              <a:lnSpc>
                <a:spcPct val="100000"/>
              </a:lnSpc>
              <a:spcBef>
                <a:spcPts val="0"/>
              </a:spcBef>
              <a:spcAft>
                <a:spcPts val="0"/>
              </a:spcAft>
              <a:buSzPts val="10000"/>
              <a:buFont typeface="Lato"/>
              <a:buNone/>
              <a:defRPr sz="10000">
                <a:latin typeface="Lato"/>
                <a:ea typeface="Lato"/>
                <a:cs typeface="Lato"/>
                <a:sym typeface="Lato"/>
              </a:defRPr>
            </a:lvl8pPr>
            <a:lvl9pPr lvl="8" algn="ctr">
              <a:lnSpc>
                <a:spcPct val="100000"/>
              </a:lnSpc>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45"/>
          <p:cNvSpPr txBox="1"/>
          <p:nvPr>
            <p:ph idx="1" type="body"/>
          </p:nvPr>
        </p:nvSpPr>
        <p:spPr>
          <a:xfrm>
            <a:off x="311700" y="29194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45"/>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46"/>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35"/>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1pPr>
            <a:lvl2pPr lvl="1"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2pPr>
            <a:lvl3pPr lvl="2"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3pPr>
            <a:lvl4pPr lvl="3"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4pPr>
            <a:lvl5pPr lvl="4"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5pPr>
            <a:lvl6pPr lvl="5"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6pPr>
            <a:lvl7pPr lvl="6"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7pPr>
            <a:lvl8pPr lvl="7"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8pPr>
            <a:lvl9pPr lvl="8" marR="0" rtl="0" algn="l">
              <a:lnSpc>
                <a:spcPct val="100000"/>
              </a:lnSpc>
              <a:spcBef>
                <a:spcPts val="0"/>
              </a:spcBef>
              <a:spcAft>
                <a:spcPts val="0"/>
              </a:spcAft>
              <a:buClr>
                <a:schemeClr val="dk1"/>
              </a:buClr>
              <a:buSzPts val="3200"/>
              <a:buFont typeface="Playfair Display"/>
              <a:buNone/>
              <a:defRPr b="1" i="0" sz="3200" u="none" cap="none" strike="noStrike">
                <a:solidFill>
                  <a:schemeClr val="dk1"/>
                </a:solidFill>
                <a:latin typeface="Playfair Display"/>
                <a:ea typeface="Playfair Display"/>
                <a:cs typeface="Playfair Display"/>
                <a:sym typeface="Playfair Display"/>
              </a:defRPr>
            </a:lvl9pPr>
          </a:lstStyle>
          <a:p/>
        </p:txBody>
      </p:sp>
      <p:sp>
        <p:nvSpPr>
          <p:cNvPr id="7" name="Google Shape;7;p3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35"/>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capitalregionbreastfeeding.org/free-resources-fair/" TargetMode="External"/><Relationship Id="rId4" Type="http://schemas.openxmlformats.org/officeDocument/2006/relationships/hyperlink" Target="https://tinyurl.com/MomFair" TargetMode="External"/><Relationship Id="rId5" Type="http://schemas.openxmlformats.org/officeDocument/2006/relationships/hyperlink" Target="https://nusserphotography.com/" TargetMode="External"/><Relationship Id="rId6" Type="http://schemas.openxmlformats.org/officeDocument/2006/relationships/image" Target="../media/image50.png"/><Relationship Id="rId7"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facebook.com/Nusser.Photography" TargetMode="External"/><Relationship Id="rId4" Type="http://schemas.openxmlformats.org/officeDocument/2006/relationships/image" Target="../media/image39.png"/><Relationship Id="rId5" Type="http://schemas.openxmlformats.org/officeDocument/2006/relationships/image" Target="../media/image3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hyperlink" Target="https://sites.google.com/themilkmentor.com/site/home/" TargetMode="External"/><Relationship Id="rId5" Type="http://schemas.openxmlformats.org/officeDocument/2006/relationships/hyperlink" Target="https://www.facebook.com/themilkmentor/" TargetMode="External"/><Relationship Id="rId6" Type="http://schemas.openxmlformats.org/officeDocument/2006/relationships/hyperlink" Target="https://www.instagram.com/themilkmentor?igsh=MWFyZXM0NHNyM3EyMA%3D%3D&amp;utm_source=qr" TargetMode="External"/><Relationship Id="rId7" Type="http://schemas.openxmlformats.org/officeDocument/2006/relationships/hyperlink" Target="http://tinyurl.com/the-milk-mentor-Eventbrit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s://capitalregionbreastfeeding.org/" TargetMode="External"/><Relationship Id="rId4" Type="http://schemas.openxmlformats.org/officeDocument/2006/relationships/hyperlink" Target="https://www.facebook.com/capitalregionbreastfeeding" TargetMode="External"/><Relationship Id="rId5" Type="http://schemas.openxmlformats.org/officeDocument/2006/relationships/hyperlink" Target="https://www.instagram.com/capitalregionbreastfeedinglll/" TargetMode="External"/><Relationship Id="rId6" Type="http://schemas.openxmlformats.org/officeDocument/2006/relationships/hyperlink" Target="http://capitalregionbreastfeeding@gmail.com" TargetMode="External"/><Relationship Id="rId7" Type="http://schemas.openxmlformats.org/officeDocument/2006/relationships/image" Target="../media/image8.png"/><Relationship Id="rId8" Type="http://schemas.openxmlformats.org/officeDocument/2006/relationships/hyperlink" Target="http://capitalregionbreastfeeding@gmail.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zoom.us/j/92091123396?pwd=Z1hhelViY0ZicThoUkx6aHhncGdxUT09" TargetMode="External"/><Relationship Id="rId4" Type="http://schemas.openxmlformats.org/officeDocument/2006/relationships/hyperlink" Target="https://zoom.us/j/92091123396?pwd=Z1hhelViY0ZicThoUkx6aHhncGdxUT09" TargetMode="External"/><Relationship Id="rId11" Type="http://schemas.openxmlformats.org/officeDocument/2006/relationships/hyperlink" Target="mailto:BabyCafe@sphp.com" TargetMode="External"/><Relationship Id="rId10" Type="http://schemas.openxmlformats.org/officeDocument/2006/relationships/hyperlink" Target="https://www.instagram.com/capitalregionbabycafes/" TargetMode="External"/><Relationship Id="rId12" Type="http://schemas.openxmlformats.org/officeDocument/2006/relationships/image" Target="../media/image3.png"/><Relationship Id="rId9" Type="http://schemas.openxmlformats.org/officeDocument/2006/relationships/hyperlink" Target="https://www.facebook.com/capitalregionbabycafes" TargetMode="External"/><Relationship Id="rId5" Type="http://schemas.openxmlformats.org/officeDocument/2006/relationships/hyperlink" Target="https://zoom.us/j/92091123396?pwd=Z1hhelViY0ZicThoUkx6aHhncGdxUT09" TargetMode="External"/><Relationship Id="rId6" Type="http://schemas.openxmlformats.org/officeDocument/2006/relationships/hyperlink" Target="https://zoom.us/j/92091123396?pwd=Z1hhelViY0ZicThoUkx6aHhncGdxUT09" TargetMode="External"/><Relationship Id="rId7" Type="http://schemas.openxmlformats.org/officeDocument/2006/relationships/hyperlink" Target="https://zoom.us/j/92091123396?pwd=Z1hhelViY0ZicThoUkx6aHhncGdxUT09" TargetMode="External"/><Relationship Id="rId8" Type="http://schemas.openxmlformats.org/officeDocument/2006/relationships/hyperlink" Target="https://www.babycafeusa.or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tinyurl.com/nybabywearingmembership" TargetMode="External"/><Relationship Id="rId4" Type="http://schemas.openxmlformats.org/officeDocument/2006/relationships/hyperlink" Target="https://newyorkbabywearing.myturn.com/library/inventory/browse?location=4518" TargetMode="External"/><Relationship Id="rId9" Type="http://schemas.openxmlformats.org/officeDocument/2006/relationships/image" Target="../media/image13.png"/><Relationship Id="rId5" Type="http://schemas.openxmlformats.org/officeDocument/2006/relationships/hyperlink" Target="https://www.facebook.com/NYbabywearing" TargetMode="External"/><Relationship Id="rId6" Type="http://schemas.openxmlformats.org/officeDocument/2006/relationships/hyperlink" Target="https://linktr.ee/NYBW?fbclid=IwY2xjawFS5QpleHRuA2FlbQIxMAABHfzCMV46_RtBzVF_SEmk6BvFif8U6-NHqck0pZzloHzq71W_4UWf781IDw_aem_E-pEL0k7dl0lNdo15eOI1g" TargetMode="External"/><Relationship Id="rId7" Type="http://schemas.openxmlformats.org/officeDocument/2006/relationships/hyperlink" Target="https://www.facebook.com/NYbabywearing" TargetMode="External"/><Relationship Id="rId8" Type="http://schemas.openxmlformats.org/officeDocument/2006/relationships/hyperlink" Target="mailto:nybabywearing@gmail.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www.slingbabies.org/page5/index.html" TargetMode="External"/><Relationship Id="rId4" Type="http://schemas.openxmlformats.org/officeDocument/2006/relationships/hyperlink" Target="http://slingbabies.org/" TargetMode="External"/><Relationship Id="rId5" Type="http://schemas.openxmlformats.org/officeDocument/2006/relationships/hyperlink" Target="https://www.facebook.com/SlingBabiesoftheCapitalDistrict" TargetMode="External"/><Relationship Id="rId6" Type="http://schemas.openxmlformats.org/officeDocument/2006/relationships/hyperlink" Target="https://www.instagram.com/slingbabiesny/" TargetMode="External"/><Relationship Id="rId7"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www.facebook.com/groups/2267184163692050" TargetMode="Externa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form.jotform.com/stadtla17/postpartum-support-for-parents" TargetMode="External"/><Relationship Id="rId4" Type="http://schemas.openxmlformats.org/officeDocument/2006/relationships/hyperlink" Target="https://www.instagram.com/embracingpostpartum/" TargetMode="External"/><Relationship Id="rId5" Type="http://schemas.openxmlformats.org/officeDocument/2006/relationships/hyperlink" Target="mailto:embracingpostpartum@gmail.com" TargetMode="External"/><Relationship Id="rId6" Type="http://schemas.openxmlformats.org/officeDocument/2006/relationships/image" Target="../media/image42.png"/></Relationships>
</file>

<file path=ppt/slides/_rels/slide15.xml.rels><?xml version="1.0" encoding="UTF-8" standalone="yes"?><Relationships xmlns="http://schemas.openxmlformats.org/package/2006/relationships"><Relationship Id="rId11" Type="http://schemas.openxmlformats.org/officeDocument/2006/relationships/hyperlink" Target="https://www.facebook.com/Momstartshere" TargetMode="External"/><Relationship Id="rId10" Type="http://schemas.openxmlformats.org/officeDocument/2006/relationships/hyperlink" Target="https://www.momstartshere.org/" TargetMode="External"/><Relationship Id="rId13" Type="http://schemas.openxmlformats.org/officeDocument/2006/relationships/image" Target="../media/image12.png"/><Relationship Id="rId12" Type="http://schemas.openxmlformats.org/officeDocument/2006/relationships/hyperlink" Target="mailto:info@momstartshere.org" TargetMode="External"/><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hyperlink" Target="https://www.momstartshere.org/peergroups" TargetMode="External"/><Relationship Id="rId4" Type="http://schemas.openxmlformats.org/officeDocument/2006/relationships/hyperlink" Target="https://www.momstartshere.org/mshevents" TargetMode="External"/><Relationship Id="rId9" Type="http://schemas.openxmlformats.org/officeDocument/2006/relationships/hyperlink" Target="https://www.momstartshere.org/babyfurniture" TargetMode="External"/><Relationship Id="rId5" Type="http://schemas.openxmlformats.org/officeDocument/2006/relationships/hyperlink" Target="https://www.momstartshere.org/pregnancyclub" TargetMode="External"/><Relationship Id="rId6" Type="http://schemas.openxmlformats.org/officeDocument/2006/relationships/hyperlink" Target="https://www.momstartshere.org/baby-item-network" TargetMode="External"/><Relationship Id="rId7" Type="http://schemas.openxmlformats.org/officeDocument/2006/relationships/hyperlink" Target="https://www.momstartshere.org/parenthotline" TargetMode="External"/><Relationship Id="rId8" Type="http://schemas.openxmlformats.org/officeDocument/2006/relationships/hyperlink" Target="https://www.momstartshere.org/event-details/baby-feeding-basics-2024-10-22-13-0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s://www.klove.com/faith/closer-look/hot-topx/local-closer-look-birthright-of-schenectady-13331" TargetMode="External"/><Relationship Id="rId4" Type="http://schemas.openxmlformats.org/officeDocument/2006/relationships/hyperlink" Target="https://birthright.org/schenectady" TargetMode="External"/><Relationship Id="rId5" Type="http://schemas.openxmlformats.org/officeDocument/2006/relationships/hyperlink" Target="https://www.facebook.com/BirthrightInternational/" TargetMode="External"/><Relationship Id="rId6"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s://sites.google.com/themilkmentor.com/site/home/" TargetMode="External"/><Relationship Id="rId4" Type="http://schemas.openxmlformats.org/officeDocument/2006/relationships/hyperlink" Target="https://www.facebook.com/profile.php?id=100077691124675&amp;mibextid=LQQJ4d" TargetMode="External"/><Relationship Id="rId5" Type="http://schemas.openxmlformats.org/officeDocument/2006/relationships/hyperlink" Target="https://www.instagram.com/thebodyworkshoppt/?hl=en" TargetMode="External"/><Relationship Id="rId6" Type="http://schemas.openxmlformats.org/officeDocument/2006/relationships/hyperlink" Target="https://bodyworkshoppt.com/events/" TargetMode="External"/><Relationship Id="rId7" Type="http://schemas.openxmlformats.org/officeDocument/2006/relationships/hyperlink" Target="mailto:info@bodyworkshoppt.com" TargetMode="External"/><Relationship Id="rId8"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www.facebook.com/ICANoftheCapitalRegionNY" TargetMode="External"/><Relationship Id="rId4" Type="http://schemas.openxmlformats.org/officeDocument/2006/relationships/hyperlink" Target="https://www.ican-online.org/" TargetMode="External"/><Relationship Id="rId5"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www.projectnicu.org" TargetMode="External"/><Relationship Id="rId4" Type="http://schemas.openxmlformats.org/officeDocument/2006/relationships/hyperlink" Target="https://www.facebook.com/projectnicucommunity" TargetMode="External"/><Relationship Id="rId5" Type="http://schemas.openxmlformats.org/officeDocument/2006/relationships/hyperlink" Target="mailto:hello@projectnicu.com" TargetMode="External"/><Relationship Id="rId6"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hyperlink" Target="https://bellevuedelivers.com/" TargetMode="External"/><Relationship Id="rId4" Type="http://schemas.openxmlformats.org/officeDocument/2006/relationships/hyperlink" Target="https://www.facebook.com/bellevueofficialpage" TargetMode="External"/><Relationship Id="rId5" Type="http://schemas.openxmlformats.org/officeDocument/2006/relationships/hyperlink" Target="https://www.instagram.com/bellevuewomanscenter/" TargetMode="External"/><Relationship Id="rId6"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hyperlink" Target="https://bellevuedelivers.com/class-dates/?nicu-family-support-group-and-beyond" TargetMode="Externa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hyperlink" Target="https://www.schenectadycountyny.gov/fam-health/healthy-families" TargetMode="External"/><Relationship Id="rId4" Type="http://schemas.openxmlformats.org/officeDocument/2006/relationships/hyperlink" Target="https://hfnynextstore.blob.core.windows.net/main/Albany_brochure_english.pdf" TargetMode="External"/><Relationship Id="rId5" Type="http://schemas.openxmlformats.org/officeDocument/2006/relationships/hyperlink" Target="https://hfnynextstore.blob.core.windows.net/main/schenectady_brochure%20(2025).pdf" TargetMode="External"/><Relationship Id="rId6" Type="http://schemas.openxmlformats.org/officeDocument/2006/relationships/hyperlink" Target="https://www.sphp.com/services/behavioral-health/healthy-families" TargetMode="External"/><Relationship Id="rId7" Type="http://schemas.openxmlformats.org/officeDocument/2006/relationships/hyperlink" Target="https://www.mechanicvilleacsc.org/healthy-families-saratoga-county/" TargetMode="External"/><Relationship Id="rId8"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s://birthnewyork.org/info-hub/" TargetMode="External"/><Relationship Id="rId4" Type="http://schemas.openxmlformats.org/officeDocument/2006/relationships/hyperlink" Target="https://birthnewyork.org/info-hub/" TargetMode="External"/><Relationship Id="rId5" Type="http://schemas.openxmlformats.org/officeDocument/2006/relationships/hyperlink" Target="https://birthnewyork.org/info-hub/" TargetMode="External"/><Relationship Id="rId6" Type="http://schemas.openxmlformats.org/officeDocument/2006/relationships/hyperlink" Target="https://www.facebook.com/BirthNetNewYork/" TargetMode="External"/><Relationship Id="rId7" Type="http://schemas.openxmlformats.org/officeDocument/2006/relationships/hyperlink" Target="https://www.instagram.com/birthnetny/" TargetMode="External"/><Relationship Id="rId8"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hyperlink" Target="https://www.backhomemidwifery.com/faq-s" TargetMode="External"/><Relationship Id="rId4" Type="http://schemas.openxmlformats.org/officeDocument/2006/relationships/hyperlink" Target="https://www.backhomemidwifery.com/contact-us" TargetMode="External"/><Relationship Id="rId9" Type="http://schemas.openxmlformats.org/officeDocument/2006/relationships/image" Target="../media/image10.png"/><Relationship Id="rId5" Type="http://schemas.openxmlformats.org/officeDocument/2006/relationships/hyperlink" Target="https://www.backhomemidwifery.com/" TargetMode="External"/><Relationship Id="rId6" Type="http://schemas.openxmlformats.org/officeDocument/2006/relationships/hyperlink" Target="https://www.backhomemidwifery.com/" TargetMode="External"/><Relationship Id="rId7" Type="http://schemas.openxmlformats.org/officeDocument/2006/relationships/hyperlink" Target="https://www.facebook.com/profile.php?id=61560085826288" TargetMode="External"/><Relationship Id="rId8" Type="http://schemas.openxmlformats.org/officeDocument/2006/relationships/hyperlink" Target="https://www.instagram.com/backhomemidwifery/"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hyperlink" Target="https://docs.google.com/document/d/1z-jwmanUUinDBe9qOjM88rpTjZyLON-4JTszLFQaFjw/edit?usp=sharing" TargetMode="External"/><Relationship Id="rId4" Type="http://schemas.openxmlformats.org/officeDocument/2006/relationships/hyperlink" Target="mailto:LaurenBKeeley@gmail.com" TargetMode="External"/><Relationship Id="rId5" Type="http://schemas.openxmlformats.org/officeDocument/2006/relationships/hyperlink" Target="https://www.facebook.com/LaurenBKeeley/" TargetMode="External"/><Relationship Id="rId6"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4.png"/><Relationship Id="rId4" Type="http://schemas.openxmlformats.org/officeDocument/2006/relationships/hyperlink" Target="https://www.nwralbany.org/" TargetMode="External"/><Relationship Id="rId5" Type="http://schemas.openxmlformats.org/officeDocument/2006/relationships/hyperlink" Target="https://www.facebook.com/nwralbany" TargetMode="External"/><Relationship Id="rId6" Type="http://schemas.openxmlformats.org/officeDocument/2006/relationships/hyperlink" Target="https://www.instagram.com/nwr_albany" TargetMode="External"/></Relationships>
</file>

<file path=ppt/slides/_rels/slide28.xml.rels><?xml version="1.0" encoding="UTF-8" standalone="yes"?><Relationships xmlns="http://schemas.openxmlformats.org/package/2006/relationships"><Relationship Id="rId10" Type="http://schemas.openxmlformats.org/officeDocument/2006/relationships/image" Target="../media/image48.png"/><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hyperlink" Target="https://www.facebook.com/groups/2267184163692050" TargetMode="External"/><Relationship Id="rId4" Type="http://schemas.openxmlformats.org/officeDocument/2006/relationships/slide" Target="/ppt/slides/slide15.xml"/><Relationship Id="rId9" Type="http://schemas.openxmlformats.org/officeDocument/2006/relationships/hyperlink" Target="http://shaccenter.org" TargetMode="External"/><Relationship Id="rId5" Type="http://schemas.openxmlformats.org/officeDocument/2006/relationships/slide" Target="/ppt/slides/slide8.xml"/><Relationship Id="rId6" Type="http://schemas.openxmlformats.org/officeDocument/2006/relationships/slide" Target="/ppt/slides/slide46.xml"/><Relationship Id="rId7" Type="http://schemas.openxmlformats.org/officeDocument/2006/relationships/slide" Target="/ppt/slides/slide48.xml"/><Relationship Id="rId8" Type="http://schemas.openxmlformats.org/officeDocument/2006/relationships/hyperlink" Target="https://www.facebook.com/SKYHIGHadventureCENTER"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hyperlink" Target="https://www.facebook.com/NiskayunaMomsGroup" TargetMode="Externa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hyperlink" Target="https://www.facebook.com/share/g/1C918Y6GRU/?mibextid=wwXIfr" TargetMode="External"/><Relationship Id="rId4" Type="http://schemas.openxmlformats.org/officeDocument/2006/relationships/hyperlink" Target="https://www.instagram.com/momstimeoutgroup/" TargetMode="External"/><Relationship Id="rId5" Type="http://schemas.openxmlformats.org/officeDocument/2006/relationships/image" Target="../media/image18.png"/><Relationship Id="rId6"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hyperlink" Target="https://www.instagram.com/toplayandwonder" TargetMode="Externa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hyperlink" Target="https://www.facebook.com/share/1XHXmmW67V/" TargetMode="External"/><Relationship Id="rId4" Type="http://schemas.openxmlformats.org/officeDocument/2006/relationships/hyperlink" Target="http://bardandbaker.com" TargetMode="External"/><Relationship Id="rId5" Type="http://schemas.openxmlformats.org/officeDocument/2006/relationships/image" Target="../media/image4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hyperlink" Target="https://www.mechanicvilleacsc.org/healthy-families-saratoga-county/" TargetMode="External"/><Relationship Id="rId4" Type="http://schemas.openxmlformats.org/officeDocument/2006/relationships/hyperlink" Target="https://www.mechanicvilleacsc.org/" TargetMode="External"/><Relationship Id="rId5" Type="http://schemas.openxmlformats.org/officeDocument/2006/relationships/hyperlink" Target="https://www.facebook.com/MechanicvilleCommunityCenter" TargetMode="External"/><Relationship Id="rId6" Type="http://schemas.openxmlformats.org/officeDocument/2006/relationships/image" Target="../media/image22.png"/><Relationship Id="rId7"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hyperlink" Target="https://www.facebook.com/groups/1871239590174244" TargetMode="Externa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hyperlink" Target="https://www.ceoempowers.org/" TargetMode="External"/><Relationship Id="rId4" Type="http://schemas.openxmlformats.org/officeDocument/2006/relationships/hyperlink" Target="https://www.facebook.com/ceocap" TargetMode="External"/><Relationship Id="rId5"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47.png"/><Relationship Id="rId4" Type="http://schemas.openxmlformats.org/officeDocument/2006/relationships/image" Target="../media/image26.png"/><Relationship Id="rId5" Type="http://schemas.openxmlformats.org/officeDocument/2006/relationships/hyperlink" Target="https://parentshelpingparents.org/" TargetMode="External"/><Relationship Id="rId6" Type="http://schemas.openxmlformats.org/officeDocument/2006/relationships/hyperlink" Target="https://parentshelpingparents.org/stressline"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hyperlink" Target="https://www.facebook.com/profile.php?id=61556798631366" TargetMode="External"/><Relationship Id="rId4" Type="http://schemas.openxmlformats.org/officeDocument/2006/relationships/hyperlink" Target="https://www.instagram.com/mamamayhem518/" TargetMode="External"/><Relationship Id="rId5" Type="http://schemas.openxmlformats.org/officeDocument/2006/relationships/hyperlink" Target="mailto:Mamamayhem518@gmail.com" TargetMode="External"/><Relationship Id="rId6"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23.png"/><Relationship Id="rId4" Type="http://schemas.openxmlformats.org/officeDocument/2006/relationships/hyperlink" Target="https://www.facebook.com/profile.php?id=61558346248582" TargetMode="External"/><Relationship Id="rId5" Type="http://schemas.openxmlformats.org/officeDocument/2006/relationships/hyperlink" Target="https://www.instagram.com/sagekinshipdevelopment/" TargetMode="External"/><Relationship Id="rId6" Type="http://schemas.openxmlformats.org/officeDocument/2006/relationships/hyperlink" Target="https://substack.com/@sagekinshipdevelopment" TargetMode="External"/><Relationship Id="rId7" Type="http://schemas.openxmlformats.org/officeDocument/2006/relationships/hyperlink" Target="mailto:SageKinshipDevelopment@gmail.com"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hyperlink" Target="https://www.facebook.com/profile.php?id=61551709246867" TargetMode="External"/><Relationship Id="rId4" Type="http://schemas.openxmlformats.org/officeDocument/2006/relationships/hyperlink" Target="https://www.instagram.com/momstohelpmoms/" TargetMode="External"/><Relationship Id="rId5" Type="http://schemas.openxmlformats.org/officeDocument/2006/relationships/hyperlink" Target="https://www.tiktok.com/@momstohelpmoms1" TargetMode="External"/><Relationship Id="rId6" Type="http://schemas.openxmlformats.org/officeDocument/2006/relationships/hyperlink" Target="https://www.youtube.com/@MOMSwithMOMS" TargetMode="External"/><Relationship Id="rId7" Type="http://schemas.openxmlformats.org/officeDocument/2006/relationships/image" Target="../media/image2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hyperlink" Target="https://www.facebook.com/groups/539617970950987" TargetMode="Externa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11" Type="http://schemas.openxmlformats.org/officeDocument/2006/relationships/hyperlink" Target="https://capitaldistrictmoms.com/" TargetMode="External"/><Relationship Id="rId10" Type="http://schemas.openxmlformats.org/officeDocument/2006/relationships/hyperlink" Target="https://www.facebook.com/groups/1691823785039130" TargetMode="External"/><Relationship Id="rId13" Type="http://schemas.openxmlformats.org/officeDocument/2006/relationships/hyperlink" Target="https://capitaldistrictmoms.com/the-ultimate-playground-splash-pad-map/" TargetMode="External"/><Relationship Id="rId12" Type="http://schemas.openxmlformats.org/officeDocument/2006/relationships/hyperlink" Target="https://capitaldistrictmoms.com/resources/mom-groups-meet-ups/" TargetMode="External"/><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hyperlink" Target="https://www.facebook.com/groups/1880068535557949" TargetMode="External"/><Relationship Id="rId4" Type="http://schemas.openxmlformats.org/officeDocument/2006/relationships/hyperlink" Target="https://www.facebook.com/groups/801325801213842/" TargetMode="External"/><Relationship Id="rId9" Type="http://schemas.openxmlformats.org/officeDocument/2006/relationships/hyperlink" Target="https://www.instagram.com/518forfree/" TargetMode="External"/><Relationship Id="rId15" Type="http://schemas.openxmlformats.org/officeDocument/2006/relationships/hyperlink" Target="https://capitaldistrictmoms.com/summer-camp-page/" TargetMode="External"/><Relationship Id="rId14" Type="http://schemas.openxmlformats.org/officeDocument/2006/relationships/hyperlink" Target="https://capitaldistrictmoms.com/resources/" TargetMode="External"/><Relationship Id="rId5" Type="http://schemas.openxmlformats.org/officeDocument/2006/relationships/hyperlink" Target="https://www.facebook.com/groups/1200035760619593/" TargetMode="External"/><Relationship Id="rId6" Type="http://schemas.openxmlformats.org/officeDocument/2006/relationships/hyperlink" Target="https://www.facebook.com/groups/1044916023123560" TargetMode="External"/><Relationship Id="rId7" Type="http://schemas.openxmlformats.org/officeDocument/2006/relationships/hyperlink" Target="https://www.facebook.com/groups/518breastfeedingmamas/" TargetMode="External"/><Relationship Id="rId8" Type="http://schemas.openxmlformats.org/officeDocument/2006/relationships/hyperlink" Target="https://www.facebook.com/groups/1435392280854175"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hyperlink" Target="https://www.facebook.com/share/g/17Gr2AUTZC/" TargetMode="External"/><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hyperlink" Target="https://fernpt.com/" TargetMode="External"/><Relationship Id="rId4" Type="http://schemas.openxmlformats.org/officeDocument/2006/relationships/hyperlink" Target="https://www.facebook.com/FernPhysicalTherapy/events" TargetMode="External"/><Relationship Id="rId5" Type="http://schemas.openxmlformats.org/officeDocument/2006/relationships/hyperlink" Target="https://www.instagram.com/fern.pt/" TargetMode="External"/><Relationship Id="rId6" Type="http://schemas.openxmlformats.org/officeDocument/2006/relationships/image" Target="../media/image4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hyperlink" Target="https://www.facebook.com/groups/806410072109427" TargetMode="External"/><Relationship Id="rId4" Type="http://schemas.openxmlformats.org/officeDocument/2006/relationships/hyperlink" Target="https://www.facebook.com/groups/806410072109427" TargetMode="External"/><Relationship Id="rId5" Type="http://schemas.openxmlformats.org/officeDocument/2006/relationships/image" Target="../media/image4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hyperlink" Target="https://www.facebook.com/upstatesitter/" TargetMode="External"/><Relationship Id="rId4" Type="http://schemas.openxmlformats.org/officeDocument/2006/relationships/hyperlink" Target="http://motherhenn.com" TargetMode="External"/><Relationship Id="rId5" Type="http://schemas.openxmlformats.org/officeDocument/2006/relationships/hyperlink" Target="mailto:Haley@motherhenn.com" TargetMode="External"/><Relationship Id="rId6" Type="http://schemas.openxmlformats.org/officeDocument/2006/relationships/hyperlink" Target="https://bookclubs.com/clubs/6119087/join/ae9f0cfc" TargetMode="External"/><Relationship Id="rId7" Type="http://schemas.openxmlformats.org/officeDocument/2006/relationships/image" Target="../media/image40.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hyperlink" Target="https://www.facebook.com/groups/772705287211594" TargetMode="External"/><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hyperlink" Target="https://www.playhollow.com/" TargetMode="External"/><Relationship Id="rId4" Type="http://schemas.openxmlformats.org/officeDocument/2006/relationships/hyperlink" Target="https://www.facebook.com/playhollow" TargetMode="External"/><Relationship Id="rId5" Type="http://schemas.openxmlformats.org/officeDocument/2006/relationships/hyperlink" Target="https://www.instagram.com/playhollow/" TargetMode="External"/><Relationship Id="rId6" Type="http://schemas.openxmlformats.org/officeDocument/2006/relationships/image" Target="../media/image4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37.png"/><Relationship Id="rId4" Type="http://schemas.openxmlformats.org/officeDocument/2006/relationships/hyperlink" Target="https://www.instagram.com/dad_shift/"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hyperlink" Target="https://www.communityfathersinc.org/programs" TargetMode="External"/><Relationship Id="rId4" Type="http://schemas.openxmlformats.org/officeDocument/2006/relationships/hyperlink" Target="https://www.facebook.com/CommunityFathersIncorporated/" TargetMode="External"/><Relationship Id="rId5" Type="http://schemas.openxmlformats.org/officeDocument/2006/relationships/image" Target="../media/image4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20" Type="http://schemas.openxmlformats.org/officeDocument/2006/relationships/hyperlink" Target="https://ocfs.ny.gov/programs/childcare/ccap/" TargetMode="External"/><Relationship Id="rId22" Type="http://schemas.openxmlformats.org/officeDocument/2006/relationships/hyperlink" Target="https://dps.ny.gov/lifeline-telephone-service" TargetMode="External"/><Relationship Id="rId21" Type="http://schemas.openxmlformats.org/officeDocument/2006/relationships/hyperlink" Target="https://www.lasnny.org/" TargetMode="External"/><Relationship Id="rId24" Type="http://schemas.openxmlformats.org/officeDocument/2006/relationships/hyperlink" Target="https://www.safelinkwireless.com/en/?gad_source=1&amp;gad_campaignid=22850584795&amp;gbraid=0AAAAApKyAY2oo4JE6l1PQD_kovnndV3eX&amp;gclid=Cj0KCQjws83OBhD4ARIsACblj1-VrxDp538GpFmJZ6h9jTYxyQgSIzmZwzXTxmczoG9zyHxeBMsItYgaAjH3EALw_wcB#!/newHome?promocode=CMSL0190" TargetMode="External"/><Relationship Id="rId23" Type="http://schemas.openxmlformats.org/officeDocument/2006/relationships/hyperlink" Target="https://www.assurancewireless.com/partner/bgda?gclsrc=aw.ds&amp;gad_source=1&amp;gad_campaignid=22174624448&amp;gbraid=0AAAAADoCBad8QZc5abQFVDX16-vLbm6Em&amp;gclid=Cj0KCQjws83OBhD4ARIsACblj18fYyFOQomvJ0uNGK-6zWUKfYOo12gGR1wXr89kEZbp44sSyDvioDcaAocOEALw_wcB" TargetMode="External"/><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hyperlink" Target="https://988lifeline.org/?utm_source=google&amp;utm_medium=web&amp;utm_campaign=onebox" TargetMode="External"/><Relationship Id="rId4" Type="http://schemas.openxmlformats.org/officeDocument/2006/relationships/hyperlink" Target="https://www.ellismedicine.org/services/mental-health.aspx#:~:text=The%20Living%20Room%20at%20State%20Street%20Mental%20Health%20Center" TargetMode="External"/><Relationship Id="rId9" Type="http://schemas.openxmlformats.org/officeDocument/2006/relationships/hyperlink" Target="https://www.ywca-neny.org/dv/" TargetMode="External"/><Relationship Id="rId25" Type="http://schemas.openxmlformats.org/officeDocument/2006/relationships/hyperlink" Target="http://findhelp.com" TargetMode="External"/><Relationship Id="rId5" Type="http://schemas.openxmlformats.org/officeDocument/2006/relationships/hyperlink" Target="https://www.ellismedicine.org/services/the-family-room.aspx" TargetMode="External"/><Relationship Id="rId6" Type="http://schemas.openxmlformats.org/officeDocument/2006/relationships/hyperlink" Target="https://www.thehotline.org/?utm_source=youtube&amp;utm_medium=organic&amp;utm_campaign=domestic_violence" TargetMode="External"/><Relationship Id="rId7" Type="http://schemas.openxmlformats.org/officeDocument/2006/relationships/hyperlink" Target="https://www.equinoxinc.org/page/domestic-violence-services-15.html" TargetMode="External"/><Relationship Id="rId8" Type="http://schemas.openxmlformats.org/officeDocument/2006/relationships/hyperlink" Target="https://www.unityhouseny.org/services/domestic-violence-services/" TargetMode="External"/><Relationship Id="rId11" Type="http://schemas.openxmlformats.org/officeDocument/2006/relationships/hyperlink" Target="https://www.fns.usda.gov/snap/supplemental-nutrition-assistance-program" TargetMode="External"/><Relationship Id="rId10" Type="http://schemas.openxmlformats.org/officeDocument/2006/relationships/hyperlink" Target="https://www.wellspringcares.org/" TargetMode="External"/><Relationship Id="rId13" Type="http://schemas.openxmlformats.org/officeDocument/2006/relationships/hyperlink" Target="https://regionalfoodbank.net/agency-list-by-county/albany/" TargetMode="External"/><Relationship Id="rId12" Type="http://schemas.openxmlformats.org/officeDocument/2006/relationships/hyperlink" Target="https://www.fns.usda.gov/wic/program-contacts" TargetMode="External"/><Relationship Id="rId15" Type="http://schemas.openxmlformats.org/officeDocument/2006/relationships/hyperlink" Target="https://birthright.org/schenectady" TargetMode="External"/><Relationship Id="rId14" Type="http://schemas.openxmlformats.org/officeDocument/2006/relationships/hyperlink" Target="https://www.momstartshere.org/baby-item-network" TargetMode="External"/><Relationship Id="rId17" Type="http://schemas.openxmlformats.org/officeDocument/2006/relationships/hyperlink" Target="https://nystateofhealth.ny.gov/" TargetMode="External"/><Relationship Id="rId16" Type="http://schemas.openxmlformats.org/officeDocument/2006/relationships/hyperlink" Target="https://ocfs.ny.gov/directories/localdss.php" TargetMode="External"/><Relationship Id="rId19" Type="http://schemas.openxmlformats.org/officeDocument/2006/relationships/hyperlink" Target="https://ocfs.ny.gov/programs/childcare/looking/" TargetMode="External"/><Relationship Id="rId18" Type="http://schemas.openxmlformats.org/officeDocument/2006/relationships/hyperlink" Target="https://www.ssa.gov/apply"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hyperlink" Target="https://www.health.ny.gov/community/infants_children/early_intervention/county_eip.htm" TargetMode="External"/><Relationship Id="rId4" Type="http://schemas.openxmlformats.org/officeDocument/2006/relationships/hyperlink" Target="https://www.startchildrenscenter.org/" TargetMode="External"/><Relationship Id="rId9" Type="http://schemas.openxmlformats.org/officeDocument/2006/relationships/hyperlink" Target="https://rmhcofalbany.org/" TargetMode="External"/><Relationship Id="rId5" Type="http://schemas.openxmlformats.org/officeDocument/2006/relationships/hyperlink" Target="https://cfdsny.org/" TargetMode="External"/><Relationship Id="rId6" Type="http://schemas.openxmlformats.org/officeDocument/2006/relationships/hyperlink" Target="https://cfdsny.org/our-services/dsahrc/" TargetMode="External"/><Relationship Id="rId7" Type="http://schemas.openxmlformats.org/officeDocument/2006/relationships/hyperlink" Target="https://www.ccdservices.org/" TargetMode="External"/><Relationship Id="rId8" Type="http://schemas.openxmlformats.org/officeDocument/2006/relationships/hyperlink" Target="https://www.ptopnys.org/" TargetMode="External"/><Relationship Id="rId11" Type="http://schemas.openxmlformats.org/officeDocument/2006/relationships/hyperlink" Target="https://sesameworkshop.org/" TargetMode="External"/><Relationship Id="rId10" Type="http://schemas.openxmlformats.org/officeDocument/2006/relationships/hyperlink" Target="https://www.acces.nysed.gov/vr" TargetMode="External"/><Relationship Id="rId13" Type="http://schemas.openxmlformats.org/officeDocument/2006/relationships/hyperlink" Target="https://www.health.ny.gov/health_care/medicaid/program/medicaid_health_homes/" TargetMode="External"/><Relationship Id="rId12" Type="http://schemas.openxmlformats.org/officeDocument/2006/relationships/hyperlink" Target="https://www.northernrivers.org/" TargetMode="External"/><Relationship Id="rId15" Type="http://schemas.openxmlformats.org/officeDocument/2006/relationships/hyperlink" Target="https://omh.ny.gov/omhweb/bho/core/" TargetMode="External"/><Relationship Id="rId14" Type="http://schemas.openxmlformats.org/officeDocument/2006/relationships/hyperlink" Target="https://omh.ny.gov/omhweb/bho/hcbs.html"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hyperlink" Target="https://albany.librarycalendar.com/events/month?program_types%5B76%5D=76" TargetMode="External"/><Relationship Id="rId4" Type="http://schemas.openxmlformats.org/officeDocument/2006/relationships/hyperlink" Target="http://www.cohoespubliclibrary.org/?" TargetMode="External"/><Relationship Id="rId9" Type="http://schemas.openxmlformats.org/officeDocument/2006/relationships/hyperlink" Target="https://www.facebook.com/GraftonLakesStatePark" TargetMode="External"/><Relationship Id="rId5" Type="http://schemas.openxmlformats.org/officeDocument/2006/relationships/hyperlink" Target="https://www.engagedpatrons.org/Eventscalendar.cfm?SiteID=4294" TargetMode="External"/><Relationship Id="rId6" Type="http://schemas.openxmlformats.org/officeDocument/2006/relationships/hyperlink" Target="https://eglibrary.org/children/storytime/" TargetMode="External"/><Relationship Id="rId7" Type="http://schemas.openxmlformats.org/officeDocument/2006/relationships/hyperlink" Target="https://www.brunswicklibrary.org/?page_id=5339" TargetMode="External"/><Relationship Id="rId8" Type="http://schemas.openxmlformats.org/officeDocument/2006/relationships/hyperlink" Target="https://www.poestenkilllibrary.org/event/storytime-2-2-2-2-2-2-2-2/" TargetMode="External"/><Relationship Id="rId11" Type="http://schemas.openxmlformats.org/officeDocument/2006/relationships/hyperlink" Target="https://www.facebook.com/ecosny/events" TargetMode="External"/><Relationship Id="rId10" Type="http://schemas.openxmlformats.org/officeDocument/2006/relationships/hyperlink" Target="https://schenectady.librarycalendar.com/events/week?age_groups%5B2%5D=2" TargetMode="External"/><Relationship Id="rId13" Type="http://schemas.openxmlformats.org/officeDocument/2006/relationships/hyperlink" Target="https://bspl.sals.edu/programs/childrens-programs/" TargetMode="External"/><Relationship Id="rId12" Type="http://schemas.openxmlformats.org/officeDocument/2006/relationships/hyperlink" Target="https://sspl.libcal.com/calendar/programs/?cid=10655&amp;t=d&amp;d=0000-00-00&amp;cal=10655&amp;inc=0" TargetMode="External"/><Relationship Id="rId14" Type="http://schemas.openxmlformats.org/officeDocument/2006/relationships/hyperlink" Target="https://cphlibrary.org/story-time-live/"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hyperlink" Target="https://www.albanypinebush.org/" TargetMode="External"/><Relationship Id="rId4" Type="http://schemas.openxmlformats.org/officeDocument/2006/relationships/hyperlink" Target="https://dec.ny.gov/places/five-rivers-center" TargetMode="External"/><Relationship Id="rId9" Type="http://schemas.openxmlformats.org/officeDocument/2006/relationships/hyperlink" Target="https://parks.ny.gov/parks/53/details.aspx" TargetMode="External"/><Relationship Id="rId5" Type="http://schemas.openxmlformats.org/officeDocument/2006/relationships/hyperlink" Target="https://parks.ny.gov/visit/nature-centers/emma-treadwell-thacher-nature-center" TargetMode="External"/><Relationship Id="rId6" Type="http://schemas.openxmlformats.org/officeDocument/2006/relationships/hyperlink" Target="https://nysm.nysed.gov/education/discovery-place" TargetMode="External"/><Relationship Id="rId7" Type="http://schemas.openxmlformats.org/officeDocument/2006/relationships/hyperlink" Target="https://www.facebook.com/BurdenPond/" TargetMode="External"/><Relationship Id="rId8" Type="http://schemas.openxmlformats.org/officeDocument/2006/relationships/hyperlink" Target="https://dykenpond.org/" TargetMode="External"/><Relationship Id="rId11" Type="http://schemas.openxmlformats.org/officeDocument/2006/relationships/hyperlink" Target="https://www.cityofschenectady.gov/395/City-Parks" TargetMode="External"/><Relationship Id="rId10" Type="http://schemas.openxmlformats.org/officeDocument/2006/relationships/hyperlink" Target="https://hudsontaconic.org/what-we-do/kids-in-nature/" TargetMode="External"/><Relationship Id="rId13" Type="http://schemas.openxmlformats.org/officeDocument/2006/relationships/hyperlink" Target="https://parks.ny.gov/parks/peeblesisland" TargetMode="External"/><Relationship Id="rId12" Type="http://schemas.openxmlformats.org/officeDocument/2006/relationships/hyperlink" Target="https://ecosny.org/?fbclid=IwY2xjawRCdsZleHRuA2FlbQIxMABicmlkETFJSkJsTXYxUEhacjJpMnFRc3J0YwZhcHBfaWQQMjIyMDM5MTc4ODIwMDg5MgABHsSvssT_zPF0PCoL-Tzz2wEGWpoCQ9gY52XzaR5tmmdYlYprAKCbwiW_OOlY_aem_tl1zbrcl5j48Ayynn20o6A" TargetMode="External"/><Relationship Id="rId14" Type="http://schemas.openxmlformats.org/officeDocument/2006/relationships/hyperlink" Target="https://parks.ny.gov/visit/state-parks/saratoga-spa-state-park"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hyperlink" Target="https://www.broadwaycoffee.co/events" TargetMode="External"/><Relationship Id="rId4" Type="http://schemas.openxmlformats.org/officeDocument/2006/relationships/hyperlink" Target="https://www.roundlakedoula.com/fourth-trimester-circle?fbclid=IwY2xjawQTvSVleHRuA2FlbQIxMABicmlkETFxWHhtQk1CSzh0b2hrUVlkc3J0YwZhcHBfaWQQMjIyMDM5MTc4ODIwMDg5MgABHrx9O2Zynm-mNWolzk616Qm-Qomi8CLKqI1oQfmDlBhc3vCIKEUQTpZaLK9F_aem_I1GTlq_QBN784CBSE9c5gg" TargetMode="External"/><Relationship Id="rId9" Type="http://schemas.openxmlformats.org/officeDocument/2006/relationships/hyperlink" Target="https://www.albanymed.org/specialty/parent-resources/" TargetMode="External"/><Relationship Id="rId5" Type="http://schemas.openxmlformats.org/officeDocument/2006/relationships/hyperlink" Target="https://www.facebook.com/fit4momupstateny" TargetMode="External"/><Relationship Id="rId6" Type="http://schemas.openxmlformats.org/officeDocument/2006/relationships/hyperlink" Target="https://www.playcreateexplore.net/" TargetMode="External"/><Relationship Id="rId7" Type="http://schemas.openxmlformats.org/officeDocument/2006/relationships/hyperlink" Target="https://carrierconnection.babywearing.us/" TargetMode="External"/><Relationship Id="rId8" Type="http://schemas.openxmlformats.org/officeDocument/2006/relationships/hyperlink" Target="https://albany.cce.cornell.edu/home-family/positive-parenting" TargetMode="External"/><Relationship Id="rId11" Type="http://schemas.openxmlformats.org/officeDocument/2006/relationships/hyperlink" Target="https://strongerfamilies.ny.gov/Programs/" TargetMode="External"/><Relationship Id="rId10" Type="http://schemas.openxmlformats.org/officeDocument/2006/relationships/hyperlink" Target="https://trinityalliancealbany.org/services/family-focused/" TargetMode="External"/><Relationship Id="rId13" Type="http://schemas.openxmlformats.org/officeDocument/2006/relationships/hyperlink" Target="https://thefoodpantries.org/how-to-find-food-assistance/" TargetMode="External"/><Relationship Id="rId12" Type="http://schemas.openxmlformats.org/officeDocument/2006/relationships/hyperlink" Target="https://imaginationlibrary.com/usa/find-my-program/" TargetMode="External"/><Relationship Id="rId15" Type="http://schemas.openxmlformats.org/officeDocument/2006/relationships/hyperlink" Target="https://albanyfamilylifecenter.org/resources" TargetMode="External"/><Relationship Id="rId14" Type="http://schemas.openxmlformats.org/officeDocument/2006/relationships/hyperlink" Target="https://ocfs.ny.gov/directories/services.php?county=Albany&amp;county_id=albany"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hyperlink" Target="https://docs.google.com/document/d/11IhRHOLWXv19CkdFsegcLv42SM_EQQgBxBdDf238zmk/edit?usp=sharing" TargetMode="External"/><Relationship Id="rId4" Type="http://schemas.openxmlformats.org/officeDocument/2006/relationships/hyperlink" Target="https://docs.google.com/document/d/11IhRHOLWXv19CkdFsegcLv42SM_EQQgBxBdDf238zmk/edit?usp=sharing"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20" Type="http://schemas.openxmlformats.org/officeDocument/2006/relationships/hyperlink" Target="https://www.tigermama518.com/?fbclid=IwRlRTSAQh-dxleHRuA2FlbQIxMABzcnRjBmFwcF9pZAo2NjI4NTY4Mzc5AAEeeZJhaxgEyU2K77FKVCkU2-FNl7DJ6S_arE5nNrIgdiakxTkHmMzmEYWGcAo_aem_lfop-m5XQ2Pq8iURknsx_g" TargetMode="External"/><Relationship Id="rId22" Type="http://schemas.openxmlformats.org/officeDocument/2006/relationships/hyperlink" Target="https://www.urbanair.com/new-york-albany/?utm_source=ig&amp;utm_medium=social&amp;utm_content=link_in_bio&amp;fbclid=PAZXh0bgNhZW0CMTEAc3J0YwZhcHBfaWQMMjU2MjgxMDQwNTU4AAGnb5POAi9z69hJWrukt4uY-YvAad62V4uUFcSJdY-9fcU-w3yEOW_0Jvax8Ys_aem_jLZMkLUN9Mx0YzmAekbMVw" TargetMode="External"/><Relationship Id="rId21" Type="http://schemas.openxmlformats.org/officeDocument/2006/relationships/hyperlink" Target="https://cmssny.org/" TargetMode="External"/><Relationship Id="rId23" Type="http://schemas.openxmlformats.org/officeDocument/2006/relationships/hyperlink" Target="https://www.playatwiggleworms.com/" TargetMode="External"/><Relationship Id="rId1" Type="http://schemas.openxmlformats.org/officeDocument/2006/relationships/slideLayout" Target="../slideLayouts/slideLayout4.xml"/><Relationship Id="rId2" Type="http://schemas.openxmlformats.org/officeDocument/2006/relationships/notesSlide" Target="../notesSlides/notesSlide63.xml"/><Relationship Id="rId3" Type="http://schemas.openxmlformats.org/officeDocument/2006/relationships/hyperlink" Target="https://www.facebook.com/groups/619910715783845/" TargetMode="External"/><Relationship Id="rId4" Type="http://schemas.openxmlformats.org/officeDocument/2006/relationships/hyperlink" Target="https://billybeezus.com/" TargetMode="External"/><Relationship Id="rId9" Type="http://schemas.openxmlformats.org/officeDocument/2006/relationships/hyperlink" Target="https://getairsports.com/albany/" TargetMode="External"/><Relationship Id="rId5" Type="http://schemas.openxmlformats.org/officeDocument/2006/relationships/hyperlink" Target="https://www.bringonthespectrum.org/" TargetMode="External"/><Relationship Id="rId6" Type="http://schemas.openxmlformats.org/officeDocument/2006/relationships/hyperlink" Target="https://www.chuckecheese.com/latham-ny/" TargetMode="External"/><Relationship Id="rId7" Type="http://schemas.openxmlformats.org/officeDocument/2006/relationships/hyperlink" Target="https://www.daisyskidscafe.com/" TargetMode="External"/><Relationship Id="rId8" Type="http://schemas.openxmlformats.org/officeDocument/2006/relationships/hyperlink" Target="https://www.dragonflyandowl.com/" TargetMode="External"/><Relationship Id="rId11" Type="http://schemas.openxmlformats.org/officeDocument/2006/relationships/hyperlink" Target="https://guptillsarena.com/index.html" TargetMode="External"/><Relationship Id="rId10" Type="http://schemas.openxmlformats.org/officeDocument/2006/relationships/hyperlink" Target="https://goplayland.com/" TargetMode="External"/><Relationship Id="rId13" Type="http://schemas.openxmlformats.org/officeDocument/2006/relationships/hyperlink" Target="https://kidsultimateplay.com/?utm_source=ig&amp;utm_medium=social&amp;utm_content=link_in_bio&amp;fbclid=PAZXh0bgNhZW0CMTEAc3J0YwZhcHBfaWQMMjU2MjgxMDQwNTU4AAGn1Vwr9aY6MVVI82CfqhbrEjQrNgE829e9vySSQIzMXOBjb1ZoIHFt06-bh4o_aem_m4pCBCV8l_8xoTFC0EBTrg" TargetMode="External"/><Relationship Id="rId12" Type="http://schemas.openxmlformats.org/officeDocument/2006/relationships/hyperlink" Target="https://www.facebook.com/profile.php?id=100054367968188" TargetMode="External"/><Relationship Id="rId15" Type="http://schemas.openxmlformats.org/officeDocument/2006/relationships/hyperlink" Target="https://www.facebook.com/profile.php?id=61584005487176" TargetMode="External"/><Relationship Id="rId14" Type="http://schemas.openxmlformats.org/officeDocument/2006/relationships/hyperlink" Target="https://thelittlesplaycafe.com/?fbclid=IwY2xjawQTwqVleHRuA2FlbQIxMABicmlkETFxWHhtQk1CSzh0b2hrUVlkc3J0YwZhcHBfaWQQMjIyMDM5MTc4ODIwMDg5MgABHrx9O2Zynm-mNWolzk616Qm-Qomi8CLKqI1oQfmDlBhc3vCIKEUQTpZaLK9F_aem_I1GTlq_QBN784CBSE9c5gg" TargetMode="External"/><Relationship Id="rId17" Type="http://schemas.openxmlformats.org/officeDocument/2006/relationships/hyperlink" Target="https://www.facebook.com/mylighthousellc" TargetMode="External"/><Relationship Id="rId16" Type="http://schemas.openxmlformats.org/officeDocument/2006/relationships/hyperlink" Target="https://misci.org/" TargetMode="External"/><Relationship Id="rId19" Type="http://schemas.openxmlformats.org/officeDocument/2006/relationships/hyperlink" Target="https://www.skyzone.com/cliftonpark/" TargetMode="External"/><Relationship Id="rId18" Type="http://schemas.openxmlformats.org/officeDocument/2006/relationships/hyperlink" Target="https://www.playhollow.com/collections/classes"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38.jpg"/><Relationship Id="rId4" Type="http://schemas.openxmlformats.org/officeDocument/2006/relationships/image" Target="../media/image34.png"/><Relationship Id="rId5" Type="http://schemas.openxmlformats.org/officeDocument/2006/relationships/image" Target="../media/image50.png"/><Relationship Id="rId6"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E7CC3"/>
        </a:solidFill>
      </p:bgPr>
    </p:bg>
    <p:spTree>
      <p:nvGrpSpPr>
        <p:cNvPr id="58" name="Shape 58"/>
        <p:cNvGrpSpPr/>
        <p:nvPr/>
      </p:nvGrpSpPr>
      <p:grpSpPr>
        <a:xfrm>
          <a:off x="0" y="0"/>
          <a:ext cx="0" cy="0"/>
          <a:chOff x="0" y="0"/>
          <a:chExt cx="0" cy="0"/>
        </a:xfrm>
      </p:grpSpPr>
      <p:sp>
        <p:nvSpPr>
          <p:cNvPr id="59" name="Google Shape;59;p1"/>
          <p:cNvSpPr txBox="1"/>
          <p:nvPr>
            <p:ph type="title"/>
          </p:nvPr>
        </p:nvSpPr>
        <p:spPr>
          <a:xfrm>
            <a:off x="509550" y="2019500"/>
            <a:ext cx="8124900" cy="17982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Capital District</a:t>
            </a:r>
            <a:endParaRPr/>
          </a:p>
          <a:p>
            <a:pPr indent="0" lvl="0" marL="0" rtl="0" algn="ctr">
              <a:lnSpc>
                <a:spcPct val="100000"/>
              </a:lnSpc>
              <a:spcBef>
                <a:spcPts val="0"/>
              </a:spcBef>
              <a:spcAft>
                <a:spcPts val="0"/>
              </a:spcAft>
              <a:buSzPct val="111111"/>
              <a:buNone/>
            </a:pPr>
            <a:r>
              <a:rPr lang="en"/>
              <a:t>Motherhood Free Resource Fair</a:t>
            </a:r>
            <a:endParaRPr/>
          </a:p>
          <a:p>
            <a:pPr indent="0" lvl="0" marL="0" rtl="0" algn="ctr">
              <a:lnSpc>
                <a:spcPct val="100000"/>
              </a:lnSpc>
              <a:spcBef>
                <a:spcPts val="0"/>
              </a:spcBef>
              <a:spcAft>
                <a:spcPts val="0"/>
              </a:spcAft>
              <a:buSzPct val="144578"/>
              <a:buNone/>
            </a:pPr>
            <a:r>
              <a:rPr lang="en" sz="3689"/>
              <a:t>Round 2</a:t>
            </a:r>
            <a:endParaRPr sz="3689"/>
          </a:p>
        </p:txBody>
      </p:sp>
      <p:sp>
        <p:nvSpPr>
          <p:cNvPr id="60" name="Google Shape;60;p1"/>
          <p:cNvSpPr txBox="1"/>
          <p:nvPr/>
        </p:nvSpPr>
        <p:spPr>
          <a:xfrm>
            <a:off x="2077500" y="3817700"/>
            <a:ext cx="4989000" cy="969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 sz="1700" u="none" cap="none" strike="noStrike">
                <a:solidFill>
                  <a:schemeClr val="accent1"/>
                </a:solidFill>
                <a:latin typeface="Lato"/>
                <a:ea typeface="Lato"/>
                <a:cs typeface="Lato"/>
                <a:sym typeface="Lato"/>
              </a:rPr>
              <a:t>Hosted by </a:t>
            </a:r>
            <a:r>
              <a:rPr lang="en" sz="1700">
                <a:solidFill>
                  <a:schemeClr val="accent1"/>
                </a:solidFill>
                <a:latin typeface="Lato"/>
                <a:ea typeface="Lato"/>
                <a:cs typeface="Lato"/>
                <a:sym typeface="Lato"/>
              </a:rPr>
              <a:t>Becky LaBombard (The Milk Mentor)</a:t>
            </a:r>
            <a:endParaRPr b="0" i="0" sz="1700" u="none" cap="none" strike="noStrike">
              <a:solidFill>
                <a:schemeClr val="accen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t/>
            </a:r>
            <a:endParaRPr b="0" i="0" sz="1700" u="none" cap="none" strike="noStrike">
              <a:solidFill>
                <a:schemeClr val="accen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0" i="0" lang="en" sz="1700" u="none" cap="none" strike="noStrike">
                <a:solidFill>
                  <a:schemeClr val="accent1"/>
                </a:solidFill>
                <a:latin typeface="Lato"/>
                <a:ea typeface="Lato"/>
                <a:cs typeface="Lato"/>
                <a:sym typeface="Lato"/>
              </a:rPr>
              <a:t>Facilitated by Lauren Keeley (Mom Tribe)</a:t>
            </a:r>
            <a:endParaRPr b="0" i="0" sz="1700" u="none" cap="none" strike="noStrike">
              <a:solidFill>
                <a:schemeClr val="accent1"/>
              </a:solidFill>
              <a:latin typeface="Lato"/>
              <a:ea typeface="Lato"/>
              <a:cs typeface="Lato"/>
              <a:sym typeface="Lato"/>
            </a:endParaRPr>
          </a:p>
        </p:txBody>
      </p:sp>
      <p:pic>
        <p:nvPicPr>
          <p:cNvPr id="61" name="Google Shape;61;p1"/>
          <p:cNvPicPr preferRelativeResize="0"/>
          <p:nvPr/>
        </p:nvPicPr>
        <p:blipFill>
          <a:blip r:embed="rId3">
            <a:alphaModFix/>
          </a:blip>
          <a:stretch>
            <a:fillRect/>
          </a:stretch>
        </p:blipFill>
        <p:spPr>
          <a:xfrm>
            <a:off x="3223351" y="68701"/>
            <a:ext cx="2697300" cy="1798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3"/>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Recording &amp; Raffle</a:t>
            </a:r>
            <a:endParaRPr/>
          </a:p>
        </p:txBody>
      </p:sp>
      <p:sp>
        <p:nvSpPr>
          <p:cNvPr id="67" name="Google Shape;67;p3"/>
          <p:cNvSpPr txBox="1"/>
          <p:nvPr>
            <p:ph idx="1" type="body"/>
          </p:nvPr>
        </p:nvSpPr>
        <p:spPr>
          <a:xfrm>
            <a:off x="247675" y="1761000"/>
            <a:ext cx="3225600" cy="1621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SzPts val="1400"/>
              <a:buNone/>
            </a:pPr>
            <a:r>
              <a:rPr lang="en" sz="2000"/>
              <a:t>This presentation is being recorded and the slides will be emailed out afterwards as well as uploaded to </a:t>
            </a:r>
            <a:r>
              <a:rPr lang="en" sz="2000" u="sng">
                <a:solidFill>
                  <a:schemeClr val="hlink"/>
                </a:solidFill>
                <a:hlinkClick r:id="rId3"/>
              </a:rPr>
              <a:t>Greenbush La Leche League’s Website.</a:t>
            </a:r>
            <a:endParaRPr sz="2000"/>
          </a:p>
        </p:txBody>
      </p:sp>
      <p:sp>
        <p:nvSpPr>
          <p:cNvPr id="68" name="Google Shape;68;p3"/>
          <p:cNvSpPr txBox="1"/>
          <p:nvPr>
            <p:ph idx="2" type="body"/>
          </p:nvPr>
        </p:nvSpPr>
        <p:spPr>
          <a:xfrm>
            <a:off x="5670700" y="1761000"/>
            <a:ext cx="3161700" cy="1621500"/>
          </a:xfrm>
          <a:prstGeom prst="rect">
            <a:avLst/>
          </a:prstGeom>
          <a:noFill/>
          <a:ln>
            <a:noFill/>
          </a:ln>
        </p:spPr>
        <p:txBody>
          <a:bodyPr anchorCtr="0" anchor="t" bIns="91425" lIns="91425" spcFirstLastPara="1" rIns="91425" wrap="square" tIns="91425">
            <a:noAutofit/>
          </a:bodyPr>
          <a:lstStyle/>
          <a:p>
            <a:pPr indent="0" lvl="0" marL="0" rtl="0" algn="ctr">
              <a:lnSpc>
                <a:spcPct val="95000"/>
              </a:lnSpc>
              <a:spcBef>
                <a:spcPts val="0"/>
              </a:spcBef>
              <a:spcAft>
                <a:spcPts val="0"/>
              </a:spcAft>
              <a:buSzPts val="1295"/>
              <a:buNone/>
            </a:pPr>
            <a:r>
              <a:rPr lang="en" sz="2000"/>
              <a:t>Please fill out our </a:t>
            </a:r>
            <a:r>
              <a:rPr lang="en" sz="2000" u="sng">
                <a:solidFill>
                  <a:schemeClr val="hlink"/>
                </a:solidFill>
                <a:hlinkClick r:id="rId4"/>
              </a:rPr>
              <a:t>attendance survey</a:t>
            </a:r>
            <a:r>
              <a:rPr lang="en" sz="2000"/>
              <a:t> to receive the emailed resources and (Optional) to apply to win a mini photo session with </a:t>
            </a:r>
            <a:r>
              <a:rPr lang="en" sz="2000" u="sng">
                <a:solidFill>
                  <a:schemeClr val="hlink"/>
                </a:solidFill>
                <a:hlinkClick r:id="rId5"/>
              </a:rPr>
              <a:t>Nusser Photography</a:t>
            </a:r>
            <a:r>
              <a:rPr lang="en" sz="2000"/>
              <a:t>.</a:t>
            </a:r>
            <a:endParaRPr sz="2000"/>
          </a:p>
          <a:p>
            <a:pPr indent="0" lvl="0" marL="0" rtl="0" algn="l">
              <a:lnSpc>
                <a:spcPct val="95000"/>
              </a:lnSpc>
              <a:spcBef>
                <a:spcPts val="1200"/>
              </a:spcBef>
              <a:spcAft>
                <a:spcPts val="1200"/>
              </a:spcAft>
              <a:buSzPts val="1295"/>
              <a:buNone/>
            </a:pPr>
            <a:r>
              <a:t/>
            </a:r>
            <a:endParaRPr sz="1295"/>
          </a:p>
        </p:txBody>
      </p:sp>
      <p:pic>
        <p:nvPicPr>
          <p:cNvPr id="69" name="Google Shape;69;p3"/>
          <p:cNvPicPr preferRelativeResize="0"/>
          <p:nvPr/>
        </p:nvPicPr>
        <p:blipFill rotWithShape="1">
          <a:blip r:embed="rId6">
            <a:alphaModFix/>
          </a:blip>
          <a:srcRect b="0" l="0" r="0" t="0"/>
          <a:stretch/>
        </p:blipFill>
        <p:spPr>
          <a:xfrm>
            <a:off x="3613238" y="1761000"/>
            <a:ext cx="1917476" cy="2602824"/>
          </a:xfrm>
          <a:prstGeom prst="rect">
            <a:avLst/>
          </a:prstGeom>
          <a:noFill/>
          <a:ln>
            <a:noFill/>
          </a:ln>
        </p:spPr>
      </p:pic>
      <p:pic>
        <p:nvPicPr>
          <p:cNvPr id="70" name="Google Shape;70;p3" title="MomFair-qr.png"/>
          <p:cNvPicPr preferRelativeResize="0"/>
          <p:nvPr/>
        </p:nvPicPr>
        <p:blipFill>
          <a:blip r:embed="rId7">
            <a:alphaModFix/>
          </a:blip>
          <a:stretch>
            <a:fillRect/>
          </a:stretch>
        </p:blipFill>
        <p:spPr>
          <a:xfrm>
            <a:off x="3761192" y="1916667"/>
            <a:ext cx="1621600" cy="1621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2"/>
          <p:cNvSpPr txBox="1"/>
          <p:nvPr>
            <p:ph type="title"/>
          </p:nvPr>
        </p:nvSpPr>
        <p:spPr>
          <a:xfrm>
            <a:off x="265500" y="1107950"/>
            <a:ext cx="4045200" cy="4617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About Me</a:t>
            </a:r>
            <a:endParaRPr/>
          </a:p>
        </p:txBody>
      </p:sp>
      <p:sp>
        <p:nvSpPr>
          <p:cNvPr id="76" name="Google Shape;76;p2"/>
          <p:cNvSpPr txBox="1"/>
          <p:nvPr>
            <p:ph idx="1" type="subTitle"/>
          </p:nvPr>
        </p:nvSpPr>
        <p:spPr>
          <a:xfrm>
            <a:off x="265500" y="1615399"/>
            <a:ext cx="4045200" cy="3244800"/>
          </a:xfrm>
          <a:prstGeom prst="rect">
            <a:avLst/>
          </a:prstGeom>
          <a:noFill/>
          <a:ln>
            <a:noFill/>
          </a:ln>
        </p:spPr>
        <p:txBody>
          <a:bodyPr anchorCtr="0" anchor="t" bIns="91425" lIns="91425" spcFirstLastPara="1" rIns="91425" wrap="square" tIns="91425">
            <a:normAutofit/>
          </a:bodyPr>
          <a:lstStyle/>
          <a:p>
            <a:pPr indent="-361950" lvl="0" marL="457200" rtl="0" algn="l">
              <a:lnSpc>
                <a:spcPct val="100000"/>
              </a:lnSpc>
              <a:spcBef>
                <a:spcPts val="0"/>
              </a:spcBef>
              <a:spcAft>
                <a:spcPts val="0"/>
              </a:spcAft>
              <a:buSzPts val="2100"/>
              <a:buChar char="●"/>
            </a:pPr>
            <a:r>
              <a:rPr lang="en"/>
              <a:t>Lives in Brunswick NY (Troy)</a:t>
            </a:r>
            <a:endParaRPr/>
          </a:p>
          <a:p>
            <a:pPr indent="-361950" lvl="0" marL="457200" rtl="0" algn="l">
              <a:lnSpc>
                <a:spcPct val="100000"/>
              </a:lnSpc>
              <a:spcBef>
                <a:spcPts val="0"/>
              </a:spcBef>
              <a:spcAft>
                <a:spcPts val="0"/>
              </a:spcAft>
              <a:buSzPts val="2100"/>
              <a:buChar char="●"/>
            </a:pPr>
            <a:r>
              <a:rPr lang="en"/>
              <a:t>Husband, 3-year old son and 3-month daughter</a:t>
            </a:r>
            <a:endParaRPr/>
          </a:p>
          <a:p>
            <a:pPr indent="-361950" lvl="0" marL="457200" rtl="0" algn="l">
              <a:lnSpc>
                <a:spcPct val="100000"/>
              </a:lnSpc>
              <a:spcBef>
                <a:spcPts val="0"/>
              </a:spcBef>
              <a:spcAft>
                <a:spcPts val="0"/>
              </a:spcAft>
              <a:buSzPts val="2100"/>
              <a:buChar char="●"/>
            </a:pPr>
            <a:r>
              <a:rPr lang="en"/>
              <a:t>Licensed social worker</a:t>
            </a:r>
            <a:endParaRPr/>
          </a:p>
          <a:p>
            <a:pPr indent="-361950" lvl="0" marL="457200" rtl="0" algn="l">
              <a:lnSpc>
                <a:spcPct val="100000"/>
              </a:lnSpc>
              <a:spcBef>
                <a:spcPts val="0"/>
              </a:spcBef>
              <a:spcAft>
                <a:spcPts val="0"/>
              </a:spcAft>
              <a:buSzPts val="2100"/>
              <a:buChar char="●"/>
            </a:pPr>
            <a:r>
              <a:rPr lang="en"/>
              <a:t>On maternity leave from full-time job</a:t>
            </a:r>
            <a:endParaRPr/>
          </a:p>
          <a:p>
            <a:pPr indent="-361950" lvl="0" marL="457200" rtl="0" algn="l">
              <a:lnSpc>
                <a:spcPct val="100000"/>
              </a:lnSpc>
              <a:spcBef>
                <a:spcPts val="0"/>
              </a:spcBef>
              <a:spcAft>
                <a:spcPts val="0"/>
              </a:spcAft>
              <a:buSzPts val="2100"/>
              <a:buChar char="●"/>
            </a:pPr>
            <a:r>
              <a:rPr lang="en"/>
              <a:t>Extroverted, active, and always looking to support and be supported in life</a:t>
            </a:r>
            <a:endParaRPr/>
          </a:p>
        </p:txBody>
      </p:sp>
      <p:pic>
        <p:nvPicPr>
          <p:cNvPr id="77" name="Google Shape;77;p2"/>
          <p:cNvPicPr preferRelativeResize="0"/>
          <p:nvPr/>
        </p:nvPicPr>
        <p:blipFill rotWithShape="1">
          <a:blip r:embed="rId3">
            <a:alphaModFix/>
          </a:blip>
          <a:srcRect b="0" l="0" r="0" t="0"/>
          <a:stretch/>
        </p:blipFill>
        <p:spPr>
          <a:xfrm>
            <a:off x="5647023" y="459850"/>
            <a:ext cx="2572899" cy="3860275"/>
          </a:xfrm>
          <a:prstGeom prst="rect">
            <a:avLst/>
          </a:prstGeom>
          <a:noFill/>
          <a:ln>
            <a:noFill/>
          </a:ln>
        </p:spPr>
      </p:pic>
      <p:sp>
        <p:nvSpPr>
          <p:cNvPr id="78" name="Google Shape;78;p2"/>
          <p:cNvSpPr txBox="1"/>
          <p:nvPr/>
        </p:nvSpPr>
        <p:spPr>
          <a:xfrm>
            <a:off x="5844925" y="4428175"/>
            <a:ext cx="21771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050505"/>
                </a:solidFill>
                <a:latin typeface="Lato"/>
                <a:ea typeface="Lato"/>
                <a:cs typeface="Lato"/>
                <a:sym typeface="Lato"/>
              </a:rPr>
              <a:t>Lauren Keeley</a:t>
            </a:r>
            <a:endParaRPr b="0" i="0" sz="2500" u="none" cap="none" strike="noStrike">
              <a:solidFill>
                <a:srgbClr val="050505"/>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g3cb9eea9599_0_1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Thank You Nusser Photography!</a:t>
            </a:r>
            <a:endParaRPr/>
          </a:p>
        </p:txBody>
      </p:sp>
      <p:sp>
        <p:nvSpPr>
          <p:cNvPr id="84" name="Google Shape;84;g3cb9eea9599_0_15"/>
          <p:cNvSpPr txBox="1"/>
          <p:nvPr>
            <p:ph idx="1" type="body"/>
          </p:nvPr>
        </p:nvSpPr>
        <p:spPr>
          <a:xfrm>
            <a:off x="311700" y="4130250"/>
            <a:ext cx="6430200" cy="738300"/>
          </a:xfrm>
          <a:prstGeom prst="rect">
            <a:avLst/>
          </a:prstGeom>
        </p:spPr>
        <p:txBody>
          <a:bodyPr anchorCtr="0" anchor="t" bIns="91425" lIns="91425" spcFirstLastPara="1" rIns="91425" wrap="square" tIns="91425">
            <a:normAutofit/>
          </a:bodyPr>
          <a:lstStyle/>
          <a:p>
            <a:pPr indent="0" lvl="0" marL="0" rtl="0" algn="l">
              <a:lnSpc>
                <a:spcPct val="160000"/>
              </a:lnSpc>
              <a:spcBef>
                <a:spcPts val="0"/>
              </a:spcBef>
              <a:spcAft>
                <a:spcPts val="0"/>
              </a:spcAft>
              <a:buNone/>
            </a:pPr>
            <a:r>
              <a:rPr lang="en" sz="1350">
                <a:solidFill>
                  <a:srgbClr val="1D1D1D"/>
                </a:solidFill>
                <a:highlight>
                  <a:schemeClr val="lt1"/>
                </a:highlight>
                <a:latin typeface="Montserrat"/>
                <a:ea typeface="Montserrat"/>
                <a:cs typeface="Montserrat"/>
                <a:sym typeface="Montserrat"/>
              </a:rPr>
              <a:t>Where real smiles, relaxed moments, and genuine connection shine. Welcome to </a:t>
            </a:r>
            <a:r>
              <a:rPr lang="en" sz="1350" u="sng">
                <a:solidFill>
                  <a:schemeClr val="hlink"/>
                </a:solidFill>
                <a:highlight>
                  <a:schemeClr val="lt1"/>
                </a:highlight>
                <a:latin typeface="Montserrat"/>
                <a:ea typeface="Montserrat"/>
                <a:cs typeface="Montserrat"/>
                <a:sym typeface="Montserrat"/>
                <a:hlinkClick r:id="rId3"/>
              </a:rPr>
              <a:t>Nusser Photography</a:t>
            </a:r>
            <a:r>
              <a:rPr lang="en" sz="1350">
                <a:solidFill>
                  <a:srgbClr val="1D1D1D"/>
                </a:solidFill>
                <a:highlight>
                  <a:schemeClr val="lt1"/>
                </a:highlight>
                <a:latin typeface="Montserrat"/>
                <a:ea typeface="Montserrat"/>
                <a:cs typeface="Montserrat"/>
                <a:sym typeface="Montserrat"/>
              </a:rPr>
              <a:t> by Erika Reilly.</a:t>
            </a:r>
            <a:endParaRPr sz="1350">
              <a:solidFill>
                <a:srgbClr val="1D1D1D"/>
              </a:solidFill>
              <a:highlight>
                <a:schemeClr val="lt1"/>
              </a:highlight>
              <a:latin typeface="Montserrat"/>
              <a:ea typeface="Montserrat"/>
              <a:cs typeface="Montserrat"/>
              <a:sym typeface="Montserrat"/>
            </a:endParaRPr>
          </a:p>
        </p:txBody>
      </p:sp>
      <p:sp>
        <p:nvSpPr>
          <p:cNvPr id="85" name="Google Shape;85;g3cb9eea9599_0_1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20000"/>
              </a:lnSpc>
              <a:spcBef>
                <a:spcPts val="0"/>
              </a:spcBef>
              <a:spcAft>
                <a:spcPts val="0"/>
              </a:spcAft>
              <a:buNone/>
            </a:pPr>
            <a:r>
              <a:rPr lang="en" sz="2550">
                <a:solidFill>
                  <a:srgbClr val="1D1D1D"/>
                </a:solidFill>
                <a:highlight>
                  <a:schemeClr val="lt1"/>
                </a:highlight>
                <a:latin typeface="Playfair Display"/>
                <a:ea typeface="Playfair Display"/>
                <a:cs typeface="Playfair Display"/>
                <a:sym typeface="Playfair Display"/>
              </a:rPr>
              <a:t>Capturing love stories with joy, heart, and authenticity in Albany, NY &amp; beyond</a:t>
            </a:r>
            <a:endParaRPr sz="2550">
              <a:solidFill>
                <a:srgbClr val="1D1D1D"/>
              </a:solidFill>
              <a:highlight>
                <a:schemeClr val="lt1"/>
              </a:highlight>
              <a:latin typeface="Playfair Display"/>
              <a:ea typeface="Playfair Display"/>
              <a:cs typeface="Playfair Display"/>
              <a:sym typeface="Playfair Display"/>
            </a:endParaRPr>
          </a:p>
          <a:p>
            <a:pPr indent="0" lvl="0" marL="0" rtl="0" algn="l">
              <a:lnSpc>
                <a:spcPct val="120000"/>
              </a:lnSpc>
              <a:spcBef>
                <a:spcPts val="0"/>
              </a:spcBef>
              <a:spcAft>
                <a:spcPts val="0"/>
              </a:spcAft>
              <a:buNone/>
            </a:pPr>
            <a:r>
              <a:rPr lang="en" sz="5250">
                <a:solidFill>
                  <a:srgbClr val="1D1D1D"/>
                </a:solidFill>
                <a:highlight>
                  <a:schemeClr val="lt1"/>
                </a:highlight>
                <a:latin typeface="Playfair Display"/>
                <a:ea typeface="Playfair Display"/>
                <a:cs typeface="Playfair Display"/>
                <a:sym typeface="Playfair Display"/>
              </a:rPr>
              <a:t>📸</a:t>
            </a:r>
            <a:endParaRPr sz="5250">
              <a:solidFill>
                <a:srgbClr val="1D1D1D"/>
              </a:solidFill>
              <a:highlight>
                <a:schemeClr val="lt1"/>
              </a:highlight>
              <a:latin typeface="Playfair Display"/>
              <a:ea typeface="Playfair Display"/>
              <a:cs typeface="Playfair Display"/>
              <a:sym typeface="Playfair Display"/>
            </a:endParaRPr>
          </a:p>
        </p:txBody>
      </p:sp>
      <p:pic>
        <p:nvPicPr>
          <p:cNvPr id="86" name="Google Shape;86;g3cb9eea9599_0_15" title="Screenshot 2026-02-27 at 8.59.43 AM.png"/>
          <p:cNvPicPr preferRelativeResize="0"/>
          <p:nvPr/>
        </p:nvPicPr>
        <p:blipFill>
          <a:blip r:embed="rId4">
            <a:alphaModFix/>
          </a:blip>
          <a:stretch>
            <a:fillRect/>
          </a:stretch>
        </p:blipFill>
        <p:spPr>
          <a:xfrm>
            <a:off x="424260" y="1443225"/>
            <a:ext cx="3774775" cy="2513700"/>
          </a:xfrm>
          <a:prstGeom prst="rect">
            <a:avLst/>
          </a:prstGeom>
          <a:noFill/>
          <a:ln>
            <a:noFill/>
          </a:ln>
        </p:spPr>
      </p:pic>
      <p:pic>
        <p:nvPicPr>
          <p:cNvPr id="87" name="Google Shape;87;g3cb9eea9599_0_15" title="3.png"/>
          <p:cNvPicPr preferRelativeResize="0"/>
          <p:nvPr/>
        </p:nvPicPr>
        <p:blipFill>
          <a:blip r:embed="rId5">
            <a:alphaModFix/>
          </a:blip>
          <a:stretch>
            <a:fillRect/>
          </a:stretch>
        </p:blipFill>
        <p:spPr>
          <a:xfrm>
            <a:off x="6906426" y="2717275"/>
            <a:ext cx="1925875" cy="21512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4"/>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Lactation/Breastfeeding</a:t>
            </a:r>
            <a:endParaRPr>
              <a:solidFill>
                <a:schemeClr val="accent2"/>
              </a:solidFill>
            </a:endParaRPr>
          </a:p>
        </p:txBody>
      </p:sp>
      <p:sp>
        <p:nvSpPr>
          <p:cNvPr id="93" name="Google Shape;93;p4"/>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7"/>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Lactation Community Circle 		    </a:t>
            </a:r>
            <a:r>
              <a:rPr lang="en" sz="2200"/>
              <a:t>-Rebecca LaBombard</a:t>
            </a:r>
            <a:endParaRPr b="0" sz="2200">
              <a:solidFill>
                <a:srgbClr val="202124"/>
              </a:solidFill>
              <a:highlight>
                <a:srgbClr val="FFFFFF"/>
              </a:highlight>
              <a:latin typeface="Roboto"/>
              <a:ea typeface="Roboto"/>
              <a:cs typeface="Roboto"/>
              <a:sym typeface="Roboto"/>
            </a:endParaRPr>
          </a:p>
          <a:p>
            <a:pPr indent="0" lvl="0" marL="0" rtl="0" algn="l">
              <a:lnSpc>
                <a:spcPct val="100000"/>
              </a:lnSpc>
              <a:spcBef>
                <a:spcPts val="0"/>
              </a:spcBef>
              <a:spcAft>
                <a:spcPts val="0"/>
              </a:spcAft>
              <a:buSzPct val="111111"/>
              <a:buNone/>
            </a:pPr>
            <a:r>
              <a:t/>
            </a:r>
            <a:endParaRPr/>
          </a:p>
        </p:txBody>
      </p:sp>
      <p:pic>
        <p:nvPicPr>
          <p:cNvPr id="99" name="Google Shape;99;p7"/>
          <p:cNvPicPr preferRelativeResize="0"/>
          <p:nvPr/>
        </p:nvPicPr>
        <p:blipFill rotWithShape="1">
          <a:blip r:embed="rId3">
            <a:alphaModFix/>
          </a:blip>
          <a:srcRect b="0" l="0" r="0" t="0"/>
          <a:stretch/>
        </p:blipFill>
        <p:spPr>
          <a:xfrm>
            <a:off x="5786572" y="4173450"/>
            <a:ext cx="3045729" cy="626100"/>
          </a:xfrm>
          <a:prstGeom prst="rect">
            <a:avLst/>
          </a:prstGeom>
          <a:noFill/>
          <a:ln>
            <a:noFill/>
          </a:ln>
        </p:spPr>
      </p:pic>
      <p:sp>
        <p:nvSpPr>
          <p:cNvPr id="100" name="Google Shape;100;p7"/>
          <p:cNvSpPr txBox="1"/>
          <p:nvPr/>
        </p:nvSpPr>
        <p:spPr>
          <a:xfrm>
            <a:off x="377775" y="1239875"/>
            <a:ext cx="5579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
        <p:nvSpPr>
          <p:cNvPr id="101" name="Google Shape;101;p7"/>
          <p:cNvSpPr txBox="1"/>
          <p:nvPr/>
        </p:nvSpPr>
        <p:spPr>
          <a:xfrm>
            <a:off x="344700" y="529175"/>
            <a:ext cx="8454600" cy="4590000"/>
          </a:xfrm>
          <a:prstGeom prst="rect">
            <a:avLst/>
          </a:prstGeom>
          <a:noFill/>
          <a:ln>
            <a:noFill/>
          </a:ln>
        </p:spPr>
        <p:txBody>
          <a:bodyPr anchorCtr="0" anchor="ctr" bIns="91425" lIns="91425" spcFirstLastPara="1" rIns="91425" wrap="square" tIns="91425">
            <a:noAutofit/>
          </a:bodyPr>
          <a:lstStyle/>
          <a:p>
            <a:pPr indent="-342900" lvl="0" marL="457200" rtl="0" algn="l">
              <a:lnSpc>
                <a:spcPct val="100000"/>
              </a:lnSpc>
              <a:spcBef>
                <a:spcPts val="0"/>
              </a:spcBef>
              <a:spcAft>
                <a:spcPts val="0"/>
              </a:spcAft>
              <a:buClr>
                <a:srgbClr val="202124"/>
              </a:buClr>
              <a:buSzPts val="1800"/>
              <a:buFont typeface="Lato"/>
              <a:buChar char="●"/>
            </a:pPr>
            <a:r>
              <a:rPr lang="en" sz="1800">
                <a:solidFill>
                  <a:srgbClr val="202124"/>
                </a:solidFill>
                <a:highlight>
                  <a:schemeClr val="lt1"/>
                </a:highlight>
                <a:latin typeface="Lato"/>
                <a:ea typeface="Lato"/>
                <a:cs typeface="Lato"/>
                <a:sym typeface="Lato"/>
              </a:rPr>
              <a:t>Chest/body/breastfeeding support group</a:t>
            </a:r>
            <a:endParaRPr sz="1800">
              <a:solidFill>
                <a:srgbClr val="202124"/>
              </a:solidFill>
              <a:highlight>
                <a:schemeClr val="lt1"/>
              </a:highlight>
              <a:latin typeface="Lato"/>
              <a:ea typeface="Lato"/>
              <a:cs typeface="Lato"/>
              <a:sym typeface="Lato"/>
            </a:endParaRPr>
          </a:p>
          <a:p>
            <a:pPr indent="-342900" lvl="0" marL="457200" rtl="0" algn="l">
              <a:lnSpc>
                <a:spcPct val="100000"/>
              </a:lnSpc>
              <a:spcBef>
                <a:spcPts val="0"/>
              </a:spcBef>
              <a:spcAft>
                <a:spcPts val="0"/>
              </a:spcAft>
              <a:buClr>
                <a:srgbClr val="222222"/>
              </a:buClr>
              <a:buSzPts val="1800"/>
              <a:buFont typeface="Lato"/>
              <a:buChar char="●"/>
            </a:pPr>
            <a:r>
              <a:rPr lang="en" sz="1800">
                <a:solidFill>
                  <a:srgbClr val="222222"/>
                </a:solidFill>
                <a:highlight>
                  <a:srgbClr val="FFFFFF"/>
                </a:highlight>
                <a:latin typeface="Lato"/>
                <a:ea typeface="Lato"/>
                <a:cs typeface="Lato"/>
                <a:sym typeface="Lato"/>
              </a:rPr>
              <a:t>First Friday's at The Body Workshop in Ballston Lake are 11-1</a:t>
            </a:r>
            <a:endParaRPr sz="1800">
              <a:solidFill>
                <a:srgbClr val="222222"/>
              </a:solidFill>
              <a:highlight>
                <a:srgbClr val="FFFFFF"/>
              </a:highlight>
              <a:latin typeface="Lato"/>
              <a:ea typeface="Lato"/>
              <a:cs typeface="Lato"/>
              <a:sym typeface="Lato"/>
            </a:endParaRPr>
          </a:p>
          <a:p>
            <a:pPr indent="-342900" lvl="0" marL="457200" rtl="0" algn="l">
              <a:lnSpc>
                <a:spcPct val="100000"/>
              </a:lnSpc>
              <a:spcBef>
                <a:spcPts val="0"/>
              </a:spcBef>
              <a:spcAft>
                <a:spcPts val="0"/>
              </a:spcAft>
              <a:buClr>
                <a:srgbClr val="222222"/>
              </a:buClr>
              <a:buSzPts val="1800"/>
              <a:buFont typeface="Lato"/>
              <a:buChar char="●"/>
            </a:pPr>
            <a:r>
              <a:rPr lang="en" sz="1800">
                <a:solidFill>
                  <a:srgbClr val="222222"/>
                </a:solidFill>
                <a:highlight>
                  <a:srgbClr val="FFFFFF"/>
                </a:highlight>
                <a:latin typeface="Lato"/>
                <a:ea typeface="Lato"/>
                <a:cs typeface="Lato"/>
                <a:sym typeface="Lato"/>
              </a:rPr>
              <a:t>Second Tuesday of the month at Broadway Coffee Co. in Saratoga 10-12</a:t>
            </a:r>
            <a:endParaRPr sz="1800">
              <a:solidFill>
                <a:srgbClr val="222222"/>
              </a:solidFill>
              <a:highlight>
                <a:srgbClr val="FFFFFF"/>
              </a:highlight>
              <a:latin typeface="Lato"/>
              <a:ea typeface="Lato"/>
              <a:cs typeface="Lato"/>
              <a:sym typeface="Lato"/>
            </a:endParaRPr>
          </a:p>
          <a:p>
            <a:pPr indent="-342900" lvl="0" marL="457200" rtl="0" algn="l">
              <a:lnSpc>
                <a:spcPct val="100000"/>
              </a:lnSpc>
              <a:spcBef>
                <a:spcPts val="0"/>
              </a:spcBef>
              <a:spcAft>
                <a:spcPts val="0"/>
              </a:spcAft>
              <a:buClr>
                <a:srgbClr val="222222"/>
              </a:buClr>
              <a:buSzPts val="1800"/>
              <a:buFont typeface="Lato"/>
              <a:buChar char="●"/>
            </a:pPr>
            <a:r>
              <a:rPr lang="en" sz="1800">
                <a:solidFill>
                  <a:srgbClr val="222222"/>
                </a:solidFill>
                <a:highlight>
                  <a:srgbClr val="FFFFFF"/>
                </a:highlight>
                <a:latin typeface="Lato"/>
                <a:ea typeface="Lato"/>
                <a:cs typeface="Lato"/>
                <a:sym typeface="Lato"/>
              </a:rPr>
              <a:t>Third Thursday at Lift and Breathe in Delmar 1-3.</a:t>
            </a:r>
            <a:endParaRPr sz="1800">
              <a:solidFill>
                <a:srgbClr val="222222"/>
              </a:solidFill>
              <a:highlight>
                <a:srgbClr val="FFFFFF"/>
              </a:highlight>
              <a:latin typeface="Lato"/>
              <a:ea typeface="Lato"/>
              <a:cs typeface="Lato"/>
              <a:sym typeface="Lato"/>
            </a:endParaRPr>
          </a:p>
          <a:p>
            <a:pPr indent="-342900" lvl="0" marL="457200" rtl="0" algn="l">
              <a:lnSpc>
                <a:spcPct val="100000"/>
              </a:lnSpc>
              <a:spcBef>
                <a:spcPts val="0"/>
              </a:spcBef>
              <a:spcAft>
                <a:spcPts val="0"/>
              </a:spcAft>
              <a:buClr>
                <a:srgbClr val="222222"/>
              </a:buClr>
              <a:buSzPts val="1800"/>
              <a:buFont typeface="Lato"/>
              <a:buChar char="●"/>
            </a:pPr>
            <a:r>
              <a:rPr lang="en" sz="1800">
                <a:solidFill>
                  <a:srgbClr val="222222"/>
                </a:solidFill>
                <a:highlight>
                  <a:srgbClr val="FFFFFF"/>
                </a:highlight>
                <a:latin typeface="Lato"/>
                <a:ea typeface="Lato"/>
                <a:cs typeface="Lato"/>
                <a:sym typeface="Lato"/>
              </a:rPr>
              <a:t>Second Saturday 10-12 and Fourth Thursday 6:30-8:30PM at Chat Speech Albany.</a:t>
            </a:r>
            <a:endParaRPr sz="1800">
              <a:solidFill>
                <a:srgbClr val="222222"/>
              </a:solidFill>
              <a:highlight>
                <a:srgbClr val="FFFFFF"/>
              </a:highlight>
              <a:latin typeface="Lato"/>
              <a:ea typeface="Lato"/>
              <a:cs typeface="Lato"/>
              <a:sym typeface="Lato"/>
            </a:endParaRPr>
          </a:p>
          <a:p>
            <a:pPr indent="-342900" lvl="0" marL="457200" rtl="0" algn="l">
              <a:lnSpc>
                <a:spcPct val="100000"/>
              </a:lnSpc>
              <a:spcBef>
                <a:spcPts val="0"/>
              </a:spcBef>
              <a:spcAft>
                <a:spcPts val="0"/>
              </a:spcAft>
              <a:buClr>
                <a:srgbClr val="222222"/>
              </a:buClr>
              <a:buSzPts val="1800"/>
              <a:buFont typeface="Lato"/>
              <a:buChar char="●"/>
            </a:pPr>
            <a:r>
              <a:rPr lang="en" sz="1800">
                <a:solidFill>
                  <a:srgbClr val="222222"/>
                </a:solidFill>
                <a:highlight>
                  <a:srgbClr val="FFFFFF"/>
                </a:highlight>
                <a:latin typeface="Lato"/>
                <a:ea typeface="Lato"/>
                <a:cs typeface="Lato"/>
                <a:sym typeface="Lato"/>
              </a:rPr>
              <a:t>Monthly at Play Hollow in Ballston Spa</a:t>
            </a:r>
            <a:endParaRPr sz="1800">
              <a:solidFill>
                <a:srgbClr val="222222"/>
              </a:solidFill>
              <a:highlight>
                <a:srgbClr val="FFFFFF"/>
              </a:highlight>
              <a:latin typeface="Lato"/>
              <a:ea typeface="Lato"/>
              <a:cs typeface="Lato"/>
              <a:sym typeface="Lato"/>
            </a:endParaRPr>
          </a:p>
          <a:p>
            <a:pPr indent="-342900" lvl="0" marL="457200" rtl="0" algn="l">
              <a:lnSpc>
                <a:spcPct val="100000"/>
              </a:lnSpc>
              <a:spcBef>
                <a:spcPts val="0"/>
              </a:spcBef>
              <a:spcAft>
                <a:spcPts val="0"/>
              </a:spcAft>
              <a:buClr>
                <a:srgbClr val="202124"/>
              </a:buClr>
              <a:buSzPts val="1800"/>
              <a:buFont typeface="Lato"/>
              <a:buChar char="●"/>
            </a:pPr>
            <a:r>
              <a:rPr lang="en" sz="1800">
                <a:solidFill>
                  <a:srgbClr val="202124"/>
                </a:solidFill>
                <a:highlight>
                  <a:schemeClr val="lt1"/>
                </a:highlight>
                <a:latin typeface="Lato"/>
                <a:ea typeface="Lato"/>
                <a:cs typeface="Lato"/>
                <a:sym typeface="Lato"/>
              </a:rPr>
              <a:t>Anyone feeding human milk to a baby including partners and caregivers are welcome as are non-school aged children</a:t>
            </a:r>
            <a:endParaRPr sz="1800">
              <a:solidFill>
                <a:srgbClr val="202124"/>
              </a:solidFill>
              <a:highlight>
                <a:schemeClr val="lt1"/>
              </a:highlight>
              <a:latin typeface="Lato"/>
              <a:ea typeface="Lato"/>
              <a:cs typeface="Lato"/>
              <a:sym typeface="Lato"/>
            </a:endParaRPr>
          </a:p>
          <a:p>
            <a:pPr indent="-342900" lvl="0" marL="457200" rtl="0" algn="l">
              <a:lnSpc>
                <a:spcPct val="100000"/>
              </a:lnSpc>
              <a:spcBef>
                <a:spcPts val="0"/>
              </a:spcBef>
              <a:spcAft>
                <a:spcPts val="0"/>
              </a:spcAft>
              <a:buClr>
                <a:srgbClr val="202124"/>
              </a:buClr>
              <a:buSzPts val="1800"/>
              <a:buFont typeface="Lato"/>
              <a:buChar char="●"/>
            </a:pPr>
            <a:r>
              <a:rPr lang="en" sz="1800">
                <a:solidFill>
                  <a:srgbClr val="202124"/>
                </a:solidFill>
                <a:highlight>
                  <a:schemeClr val="lt1"/>
                </a:highlight>
                <a:latin typeface="Lato"/>
                <a:ea typeface="Lato"/>
                <a:cs typeface="Lato"/>
                <a:sym typeface="Lato"/>
              </a:rPr>
              <a:t>Come as you are. Stay or go as you need.</a:t>
            </a:r>
            <a:endParaRPr sz="1800">
              <a:solidFill>
                <a:srgbClr val="202124"/>
              </a:solidFill>
              <a:highlight>
                <a:schemeClr val="lt1"/>
              </a:highlight>
              <a:latin typeface="Lato"/>
              <a:ea typeface="Lato"/>
              <a:cs typeface="Lato"/>
              <a:sym typeface="Lato"/>
            </a:endParaRPr>
          </a:p>
          <a:p>
            <a:pPr indent="0" lvl="0" marL="457200" rtl="0" algn="l">
              <a:lnSpc>
                <a:spcPct val="100000"/>
              </a:lnSpc>
              <a:spcBef>
                <a:spcPts val="0"/>
              </a:spcBef>
              <a:spcAft>
                <a:spcPts val="0"/>
              </a:spcAft>
              <a:buNone/>
            </a:pPr>
            <a:r>
              <a:t/>
            </a:r>
            <a:endParaRPr sz="1800">
              <a:solidFill>
                <a:srgbClr val="202124"/>
              </a:solidFill>
              <a:highlight>
                <a:schemeClr val="lt1"/>
              </a:highlight>
              <a:latin typeface="Lato"/>
              <a:ea typeface="Lato"/>
              <a:cs typeface="Lato"/>
              <a:sym typeface="Lato"/>
            </a:endParaRPr>
          </a:p>
          <a:p>
            <a:pPr indent="0" lvl="0" marL="0" rtl="0" algn="l">
              <a:lnSpc>
                <a:spcPct val="100000"/>
              </a:lnSpc>
              <a:spcBef>
                <a:spcPts val="0"/>
              </a:spcBef>
              <a:spcAft>
                <a:spcPts val="1200"/>
              </a:spcAft>
              <a:buNone/>
            </a:pPr>
            <a:r>
              <a:rPr lang="en" sz="2000" u="sng">
                <a:solidFill>
                  <a:schemeClr val="accent5"/>
                </a:solidFill>
                <a:latin typeface="Lato"/>
                <a:ea typeface="Lato"/>
                <a:cs typeface="Lato"/>
                <a:sym typeface="Lato"/>
                <a:hlinkClick r:id="rId4">
                  <a:extLst>
                    <a:ext uri="{A12FA001-AC4F-418D-AE19-62706E023703}">
                      <ahyp:hlinkClr val="tx"/>
                    </a:ext>
                  </a:extLst>
                </a:hlinkClick>
              </a:rPr>
              <a:t>Website</a:t>
            </a:r>
            <a:r>
              <a:rPr lang="en" sz="2000">
                <a:solidFill>
                  <a:schemeClr val="dk2"/>
                </a:solidFill>
                <a:latin typeface="Lato"/>
                <a:ea typeface="Lato"/>
                <a:cs typeface="Lato"/>
                <a:sym typeface="Lato"/>
              </a:rPr>
              <a:t>, </a:t>
            </a:r>
            <a:r>
              <a:rPr lang="en" sz="2000" u="sng">
                <a:solidFill>
                  <a:schemeClr val="accent5"/>
                </a:solidFill>
                <a:highlight>
                  <a:schemeClr val="lt1"/>
                </a:highlight>
                <a:latin typeface="Lato"/>
                <a:ea typeface="Lato"/>
                <a:cs typeface="Lato"/>
                <a:sym typeface="Lato"/>
                <a:hlinkClick r:id="rId5">
                  <a:extLst>
                    <a:ext uri="{A12FA001-AC4F-418D-AE19-62706E023703}">
                      <ahyp:hlinkClr val="tx"/>
                    </a:ext>
                  </a:extLst>
                </a:hlinkClick>
              </a:rPr>
              <a:t>Facebook</a:t>
            </a:r>
            <a:r>
              <a:rPr lang="en" sz="2000">
                <a:solidFill>
                  <a:srgbClr val="222222"/>
                </a:solidFill>
                <a:highlight>
                  <a:srgbClr val="FFFFFF"/>
                </a:highlight>
                <a:latin typeface="Lato"/>
                <a:ea typeface="Lato"/>
                <a:cs typeface="Lato"/>
                <a:sym typeface="Lato"/>
              </a:rPr>
              <a:t>, </a:t>
            </a:r>
            <a:r>
              <a:rPr lang="en" sz="2000" u="sng">
                <a:solidFill>
                  <a:schemeClr val="hlink"/>
                </a:solidFill>
                <a:highlight>
                  <a:srgbClr val="FFFFFF"/>
                </a:highlight>
                <a:latin typeface="Lato"/>
                <a:ea typeface="Lato"/>
                <a:cs typeface="Lato"/>
                <a:sym typeface="Lato"/>
                <a:hlinkClick r:id="rId6"/>
              </a:rPr>
              <a:t>Instagram</a:t>
            </a:r>
            <a:r>
              <a:rPr lang="en" sz="2000">
                <a:solidFill>
                  <a:srgbClr val="222222"/>
                </a:solidFill>
                <a:highlight>
                  <a:srgbClr val="FFFFFF"/>
                </a:highlight>
                <a:latin typeface="Lato"/>
                <a:ea typeface="Lato"/>
                <a:cs typeface="Lato"/>
                <a:sym typeface="Lato"/>
              </a:rPr>
              <a:t>, </a:t>
            </a:r>
            <a:r>
              <a:rPr lang="en" sz="2000" u="sng">
                <a:solidFill>
                  <a:schemeClr val="hlink"/>
                </a:solidFill>
                <a:highlight>
                  <a:srgbClr val="FFFFFF"/>
                </a:highlight>
                <a:latin typeface="Lato"/>
                <a:ea typeface="Lato"/>
                <a:cs typeface="Lato"/>
                <a:sym typeface="Lato"/>
                <a:hlinkClick r:id="rId7"/>
              </a:rPr>
              <a:t>Eventbrite</a:t>
            </a:r>
            <a:endParaRPr sz="2000" u="sng">
              <a:solidFill>
                <a:srgbClr val="1155CC"/>
              </a:solidFill>
              <a:highlight>
                <a:srgbClr val="FFFFFF"/>
              </a:highlight>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5"/>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Greenbush La Leche League </a:t>
            </a:r>
            <a:r>
              <a:rPr lang="en" sz="2200"/>
              <a:t>			    -Shannon DuGuay</a:t>
            </a:r>
            <a:endParaRPr sz="2200"/>
          </a:p>
        </p:txBody>
      </p:sp>
      <p:sp>
        <p:nvSpPr>
          <p:cNvPr id="107" name="Google Shape;107;p5"/>
          <p:cNvSpPr txBox="1"/>
          <p:nvPr>
            <p:ph idx="1" type="body"/>
          </p:nvPr>
        </p:nvSpPr>
        <p:spPr>
          <a:xfrm>
            <a:off x="311700" y="969425"/>
            <a:ext cx="8520600" cy="34164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rgbClr val="000000"/>
              </a:buClr>
              <a:buSzPts val="1600"/>
              <a:buChar char="●"/>
            </a:pPr>
            <a:r>
              <a:rPr lang="en" sz="1600">
                <a:solidFill>
                  <a:srgbClr val="000000"/>
                </a:solidFill>
                <a:highlight>
                  <a:srgbClr val="FFFFFF"/>
                </a:highlight>
              </a:rPr>
              <a:t>La Leche League is a non-profit organization and the Leaders are all volunteers.</a:t>
            </a:r>
            <a:endParaRPr sz="1600">
              <a:solidFill>
                <a:srgbClr val="000000"/>
              </a:solidFill>
              <a:highlight>
                <a:srgbClr val="FFFFFF"/>
              </a:highlight>
            </a:endParaRPr>
          </a:p>
          <a:p>
            <a:pPr indent="-330200" lvl="0" marL="457200" rtl="0" algn="l">
              <a:lnSpc>
                <a:spcPct val="100000"/>
              </a:lnSpc>
              <a:spcBef>
                <a:spcPts val="0"/>
              </a:spcBef>
              <a:spcAft>
                <a:spcPts val="0"/>
              </a:spcAft>
              <a:buClr>
                <a:srgbClr val="000000"/>
              </a:buClr>
              <a:buSzPts val="1600"/>
              <a:buChar char="●"/>
            </a:pPr>
            <a:r>
              <a:rPr lang="en" sz="1600">
                <a:solidFill>
                  <a:srgbClr val="000000"/>
                </a:solidFill>
                <a:highlight>
                  <a:srgbClr val="FFFFFF"/>
                </a:highlight>
              </a:rPr>
              <a:t>All lactating and expecting parents and their children are always welcome.</a:t>
            </a:r>
            <a:endParaRPr sz="1600">
              <a:solidFill>
                <a:srgbClr val="000000"/>
              </a:solidFill>
              <a:highlight>
                <a:srgbClr val="FFFFFF"/>
              </a:highlight>
            </a:endParaRPr>
          </a:p>
          <a:p>
            <a:pPr indent="-330200" lvl="0" marL="457200" rtl="0" algn="l">
              <a:lnSpc>
                <a:spcPct val="100000"/>
              </a:lnSpc>
              <a:spcBef>
                <a:spcPts val="0"/>
              </a:spcBef>
              <a:spcAft>
                <a:spcPts val="0"/>
              </a:spcAft>
              <a:buClr>
                <a:srgbClr val="000000"/>
              </a:buClr>
              <a:buSzPts val="1600"/>
              <a:buChar char="●"/>
            </a:pPr>
            <a:r>
              <a:rPr lang="en" sz="1600">
                <a:solidFill>
                  <a:srgbClr val="202124"/>
                </a:solidFill>
                <a:highlight>
                  <a:srgbClr val="FFFFFF"/>
                </a:highlight>
              </a:rPr>
              <a:t>We encourage, inform, educate, support, and promote the use of human milk and the intimate relationship and development that comes from nursing a child for as long as mutually desired. </a:t>
            </a:r>
            <a:endParaRPr sz="1600">
              <a:solidFill>
                <a:srgbClr val="202124"/>
              </a:solidFill>
              <a:highlight>
                <a:srgbClr val="FFFFFF"/>
              </a:highlight>
            </a:endParaRPr>
          </a:p>
          <a:p>
            <a:pPr indent="-330200" lvl="0" marL="457200" rtl="0" algn="l">
              <a:lnSpc>
                <a:spcPct val="100000"/>
              </a:lnSpc>
              <a:spcBef>
                <a:spcPts val="0"/>
              </a:spcBef>
              <a:spcAft>
                <a:spcPts val="0"/>
              </a:spcAft>
              <a:buClr>
                <a:srgbClr val="000000"/>
              </a:buClr>
              <a:buSzPts val="1600"/>
              <a:buChar char="●"/>
            </a:pPr>
            <a:r>
              <a:rPr lang="en" sz="1600">
                <a:solidFill>
                  <a:srgbClr val="202124"/>
                </a:solidFill>
                <a:highlight>
                  <a:srgbClr val="FFFFFF"/>
                </a:highlight>
              </a:rPr>
              <a:t>We hold support group meetings, offer one-on-one help via call, text or email, have a lending library of books and resources and more. </a:t>
            </a:r>
            <a:endParaRPr sz="1600">
              <a:solidFill>
                <a:srgbClr val="202124"/>
              </a:solidFill>
              <a:highlight>
                <a:srgbClr val="FFFFFF"/>
              </a:highlight>
            </a:endParaRPr>
          </a:p>
          <a:p>
            <a:pPr indent="-330200" lvl="0" marL="457200" rtl="0" algn="l">
              <a:lnSpc>
                <a:spcPct val="100000"/>
              </a:lnSpc>
              <a:spcBef>
                <a:spcPts val="0"/>
              </a:spcBef>
              <a:spcAft>
                <a:spcPts val="0"/>
              </a:spcAft>
              <a:buClr>
                <a:srgbClr val="202124"/>
              </a:buClr>
              <a:buSzPts val="1600"/>
              <a:buChar char="●"/>
            </a:pPr>
            <a:r>
              <a:rPr lang="en" sz="1600">
                <a:solidFill>
                  <a:srgbClr val="000000"/>
                </a:solidFill>
                <a:highlight>
                  <a:schemeClr val="lt1"/>
                </a:highlight>
              </a:rPr>
              <a:t>All La Leche League meetings follow a </a:t>
            </a:r>
            <a:r>
              <a:rPr i="1" lang="en" sz="1600">
                <a:solidFill>
                  <a:srgbClr val="000000"/>
                </a:solidFill>
                <a:highlight>
                  <a:schemeClr val="lt1"/>
                </a:highlight>
              </a:rPr>
              <a:t>‘come when you can, leave when you must’</a:t>
            </a:r>
            <a:r>
              <a:rPr lang="en" sz="1600">
                <a:solidFill>
                  <a:srgbClr val="000000"/>
                </a:solidFill>
                <a:highlight>
                  <a:schemeClr val="lt1"/>
                </a:highlight>
              </a:rPr>
              <a:t> policy. Also it’s like a buffet, take what advice you want a leave what you don’t.</a:t>
            </a:r>
            <a:endParaRPr sz="1600">
              <a:solidFill>
                <a:srgbClr val="202124"/>
              </a:solidFill>
              <a:highlight>
                <a:srgbClr val="FFFFFF"/>
              </a:highlight>
            </a:endParaRPr>
          </a:p>
          <a:p>
            <a:pPr indent="-330200" lvl="0" marL="457200" rtl="0" algn="l">
              <a:lnSpc>
                <a:spcPct val="100000"/>
              </a:lnSpc>
              <a:spcBef>
                <a:spcPts val="0"/>
              </a:spcBef>
              <a:spcAft>
                <a:spcPts val="0"/>
              </a:spcAft>
              <a:buClr>
                <a:srgbClr val="000000"/>
              </a:buClr>
              <a:buSzPts val="1600"/>
              <a:buChar char="●"/>
            </a:pPr>
            <a:r>
              <a:rPr b="1" i="1" lang="en" sz="1600">
                <a:solidFill>
                  <a:srgbClr val="000000"/>
                </a:solidFill>
                <a:highlight>
                  <a:srgbClr val="FFFFFF"/>
                </a:highlight>
              </a:rPr>
              <a:t>Check our pages for up-to-date meetings. </a:t>
            </a:r>
            <a:r>
              <a:rPr lang="en" sz="1600">
                <a:solidFill>
                  <a:srgbClr val="000000"/>
                </a:solidFill>
                <a:highlight>
                  <a:srgbClr val="FFFFFF"/>
                </a:highlight>
              </a:rPr>
              <a:t>Facebook Message groups are still active!</a:t>
            </a:r>
            <a:endParaRPr sz="1600">
              <a:solidFill>
                <a:srgbClr val="000000"/>
              </a:solidFill>
              <a:highlight>
                <a:srgbClr val="FFFFFF"/>
              </a:highlight>
            </a:endParaRPr>
          </a:p>
          <a:p>
            <a:pPr indent="0" lvl="0" marL="0" rtl="0" algn="l">
              <a:lnSpc>
                <a:spcPct val="100000"/>
              </a:lnSpc>
              <a:spcBef>
                <a:spcPts val="2300"/>
              </a:spcBef>
              <a:spcAft>
                <a:spcPts val="0"/>
              </a:spcAft>
              <a:buSzPts val="1800"/>
              <a:buNone/>
            </a:pPr>
            <a:r>
              <a:t/>
            </a:r>
            <a:endParaRPr sz="1700">
              <a:solidFill>
                <a:srgbClr val="000000"/>
              </a:solidFill>
              <a:highlight>
                <a:srgbClr val="FFFFFF"/>
              </a:highlight>
            </a:endParaRPr>
          </a:p>
          <a:p>
            <a:pPr indent="0" lvl="0" marL="0" rtl="0" algn="l">
              <a:lnSpc>
                <a:spcPct val="100000"/>
              </a:lnSpc>
              <a:spcBef>
                <a:spcPts val="2300"/>
              </a:spcBef>
              <a:spcAft>
                <a:spcPts val="0"/>
              </a:spcAft>
              <a:buSzPts val="1800"/>
              <a:buNone/>
            </a:pPr>
            <a:r>
              <a:rPr lang="en" sz="2000" u="sng">
                <a:solidFill>
                  <a:schemeClr val="hlink"/>
                </a:solidFill>
                <a:highlight>
                  <a:srgbClr val="FFFFFF"/>
                </a:highlight>
                <a:hlinkClick r:id="rId3"/>
              </a:rPr>
              <a:t>Website</a:t>
            </a:r>
            <a:r>
              <a:rPr lang="en" sz="2000">
                <a:solidFill>
                  <a:srgbClr val="000000"/>
                </a:solidFill>
                <a:highlight>
                  <a:srgbClr val="FFFFFF"/>
                </a:highlight>
              </a:rPr>
              <a:t>, </a:t>
            </a:r>
            <a:r>
              <a:rPr lang="en" sz="2000" u="sng">
                <a:solidFill>
                  <a:schemeClr val="hlink"/>
                </a:solidFill>
                <a:highlight>
                  <a:srgbClr val="FFFFFF"/>
                </a:highlight>
                <a:hlinkClick r:id="rId4"/>
              </a:rPr>
              <a:t>Facebook</a:t>
            </a:r>
            <a:r>
              <a:rPr lang="en" sz="2000">
                <a:solidFill>
                  <a:srgbClr val="000000"/>
                </a:solidFill>
                <a:highlight>
                  <a:srgbClr val="FFFFFF"/>
                </a:highlight>
              </a:rPr>
              <a:t>, </a:t>
            </a:r>
            <a:r>
              <a:rPr lang="en" sz="2000" u="sng">
                <a:solidFill>
                  <a:schemeClr val="hlink"/>
                </a:solidFill>
                <a:highlight>
                  <a:srgbClr val="FFFFFF"/>
                </a:highlight>
                <a:hlinkClick r:id="rId5"/>
              </a:rPr>
              <a:t>Instagram</a:t>
            </a:r>
            <a:r>
              <a:rPr lang="en" sz="2000"/>
              <a:t>, </a:t>
            </a:r>
            <a:r>
              <a:rPr lang="en" sz="2000" u="sng">
                <a:solidFill>
                  <a:schemeClr val="hlink"/>
                </a:solidFill>
                <a:hlinkClick r:id="rId6"/>
              </a:rPr>
              <a:t>Email</a:t>
            </a:r>
            <a:endParaRPr sz="2000"/>
          </a:p>
        </p:txBody>
      </p:sp>
      <p:pic>
        <p:nvPicPr>
          <p:cNvPr id="108" name="Google Shape;108;p5"/>
          <p:cNvPicPr preferRelativeResize="0"/>
          <p:nvPr/>
        </p:nvPicPr>
        <p:blipFill rotWithShape="1">
          <a:blip r:embed="rId7">
            <a:alphaModFix/>
          </a:blip>
          <a:srcRect b="0" l="0" r="0" t="0"/>
          <a:stretch/>
        </p:blipFill>
        <p:spPr>
          <a:xfrm>
            <a:off x="7578075" y="3629250"/>
            <a:ext cx="1254225" cy="1413699"/>
          </a:xfrm>
          <a:prstGeom prst="rect">
            <a:avLst/>
          </a:prstGeom>
          <a:noFill/>
          <a:ln>
            <a:noFill/>
          </a:ln>
        </p:spPr>
      </p:pic>
      <p:sp>
        <p:nvSpPr>
          <p:cNvPr id="109" name="Google Shape;109;p5"/>
          <p:cNvSpPr txBox="1"/>
          <p:nvPr/>
        </p:nvSpPr>
        <p:spPr>
          <a:xfrm>
            <a:off x="311708" y="3451771"/>
            <a:ext cx="7142400" cy="666300"/>
          </a:xfrm>
          <a:prstGeom prst="rect">
            <a:avLst/>
          </a:prstGeom>
          <a:noFill/>
          <a:ln>
            <a:noFill/>
          </a:ln>
        </p:spPr>
        <p:txBody>
          <a:bodyPr anchorCtr="0" anchor="t" bIns="91425" lIns="91425" spcFirstLastPara="1" rIns="91425" wrap="square" tIns="91425">
            <a:noAutofit/>
          </a:bodyPr>
          <a:lstStyle/>
          <a:p>
            <a:pPr indent="-330200" lvl="0" marL="457200" rtl="0" algn="l">
              <a:lnSpc>
                <a:spcPct val="110000"/>
              </a:lnSpc>
              <a:spcBef>
                <a:spcPts val="1800"/>
              </a:spcBef>
              <a:spcAft>
                <a:spcPts val="0"/>
              </a:spcAft>
              <a:buClr>
                <a:srgbClr val="000000"/>
              </a:buClr>
              <a:buSzPts val="1600"/>
              <a:buFont typeface="Lato"/>
              <a:buChar char="●"/>
            </a:pPr>
            <a:r>
              <a:rPr lang="en" sz="1600">
                <a:solidFill>
                  <a:srgbClr val="222222"/>
                </a:solidFill>
                <a:highlight>
                  <a:srgbClr val="FFFFFF"/>
                </a:highlight>
              </a:rPr>
              <a:t>If you’re interested in becoming a Leader (running online or in-person events), marketing, or organizing our annual fundraiser Live Love Latch in August, please </a:t>
            </a:r>
            <a:r>
              <a:rPr lang="en" sz="1700" u="sng">
                <a:solidFill>
                  <a:schemeClr val="accent5"/>
                </a:solidFill>
                <a:latin typeface="Lato"/>
                <a:ea typeface="Lato"/>
                <a:cs typeface="Lato"/>
                <a:sym typeface="Lato"/>
                <a:hlinkClick r:id="rId8">
                  <a:extLst>
                    <a:ext uri="{A12FA001-AC4F-418D-AE19-62706E023703}">
                      <ahyp:hlinkClr val="tx"/>
                    </a:ext>
                  </a:extLst>
                </a:hlinkClick>
              </a:rPr>
              <a:t>Email</a:t>
            </a:r>
            <a:r>
              <a:rPr lang="en" sz="1600">
                <a:solidFill>
                  <a:srgbClr val="222222"/>
                </a:solidFill>
                <a:highlight>
                  <a:srgbClr val="FFFFFF"/>
                </a:highlight>
              </a:rPr>
              <a:t> us.</a:t>
            </a:r>
            <a:endParaRPr sz="1800">
              <a:solidFill>
                <a:schemeClr val="dk2"/>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6"/>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Capital Region Baby Cafés					</a:t>
            </a:r>
            <a:endParaRPr sz="2200"/>
          </a:p>
        </p:txBody>
      </p:sp>
      <p:sp>
        <p:nvSpPr>
          <p:cNvPr id="115" name="Google Shape;115;p6"/>
          <p:cNvSpPr txBox="1"/>
          <p:nvPr>
            <p:ph idx="1" type="body"/>
          </p:nvPr>
        </p:nvSpPr>
        <p:spPr>
          <a:xfrm>
            <a:off x="311700" y="911800"/>
            <a:ext cx="8520600" cy="3522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222222"/>
              </a:buClr>
              <a:buSzPts val="1400"/>
              <a:buChar char="●"/>
            </a:pPr>
            <a:r>
              <a:rPr lang="en" sz="1400">
                <a:solidFill>
                  <a:srgbClr val="222222"/>
                </a:solidFill>
                <a:highlight>
                  <a:srgbClr val="FFFFFF"/>
                </a:highlight>
              </a:rPr>
              <a:t>Baby Cafés are FREE resources for pregnant and breastfeeding families, offering;</a:t>
            </a:r>
            <a:endParaRPr sz="1400">
              <a:solidFill>
                <a:srgbClr val="222222"/>
              </a:solidFill>
              <a:highlight>
                <a:srgbClr val="FFFFFF"/>
              </a:highlight>
            </a:endParaRPr>
          </a:p>
          <a:p>
            <a:pPr indent="-317500" lvl="1" marL="914400" rtl="0" algn="l">
              <a:spcBef>
                <a:spcPts val="0"/>
              </a:spcBef>
              <a:spcAft>
                <a:spcPts val="0"/>
              </a:spcAft>
              <a:buClr>
                <a:srgbClr val="222222"/>
              </a:buClr>
              <a:buSzPts val="1400"/>
              <a:buChar char="○"/>
            </a:pPr>
            <a:r>
              <a:rPr lang="en">
                <a:solidFill>
                  <a:srgbClr val="222222"/>
                </a:solidFill>
                <a:highlight>
                  <a:srgbClr val="FFFFFF"/>
                </a:highlight>
              </a:rPr>
              <a:t>Support from specifically-trained staff</a:t>
            </a:r>
            <a:endParaRPr>
              <a:solidFill>
                <a:srgbClr val="222222"/>
              </a:solidFill>
              <a:highlight>
                <a:srgbClr val="FFFFFF"/>
              </a:highlight>
            </a:endParaRPr>
          </a:p>
          <a:p>
            <a:pPr indent="-317500" lvl="1" marL="914400" rtl="0" algn="l">
              <a:spcBef>
                <a:spcPts val="0"/>
              </a:spcBef>
              <a:spcAft>
                <a:spcPts val="0"/>
              </a:spcAft>
              <a:buClr>
                <a:srgbClr val="222222"/>
              </a:buClr>
              <a:buSzPts val="1400"/>
              <a:buChar char="○"/>
            </a:pPr>
            <a:r>
              <a:rPr lang="en">
                <a:solidFill>
                  <a:srgbClr val="222222"/>
                </a:solidFill>
                <a:highlight>
                  <a:srgbClr val="FFFFFF"/>
                </a:highlight>
              </a:rPr>
              <a:t>Opportunities to share experiences and make friends</a:t>
            </a:r>
            <a:endParaRPr>
              <a:solidFill>
                <a:srgbClr val="222222"/>
              </a:solidFill>
              <a:highlight>
                <a:srgbClr val="FFFFFF"/>
              </a:highlight>
            </a:endParaRPr>
          </a:p>
          <a:p>
            <a:pPr indent="-317500" lvl="1" marL="914400" rtl="0" algn="l">
              <a:spcBef>
                <a:spcPts val="0"/>
              </a:spcBef>
              <a:spcAft>
                <a:spcPts val="0"/>
              </a:spcAft>
              <a:buClr>
                <a:srgbClr val="222222"/>
              </a:buClr>
              <a:buSzPts val="1400"/>
              <a:buChar char="○"/>
            </a:pPr>
            <a:r>
              <a:rPr lang="en">
                <a:solidFill>
                  <a:srgbClr val="222222"/>
                </a:solidFill>
                <a:highlight>
                  <a:srgbClr val="FFFFFF"/>
                </a:highlight>
              </a:rPr>
              <a:t>Refreshments, comfortable seating, and open-forum discussions</a:t>
            </a:r>
            <a:endParaRPr>
              <a:solidFill>
                <a:srgbClr val="222222"/>
              </a:solidFill>
              <a:highlight>
                <a:srgbClr val="FFFFFF"/>
              </a:highlight>
            </a:endParaRPr>
          </a:p>
          <a:p>
            <a:pPr indent="-317500" lvl="0" marL="457200" rtl="0" algn="l">
              <a:spcBef>
                <a:spcPts val="0"/>
              </a:spcBef>
              <a:spcAft>
                <a:spcPts val="0"/>
              </a:spcAft>
              <a:buClr>
                <a:srgbClr val="050505"/>
              </a:buClr>
              <a:buSzPts val="1400"/>
              <a:buChar char="●"/>
            </a:pPr>
            <a:r>
              <a:rPr lang="en" sz="1400">
                <a:solidFill>
                  <a:srgbClr val="222222"/>
                </a:solidFill>
                <a:highlight>
                  <a:srgbClr val="FFFFFF"/>
                </a:highlight>
              </a:rPr>
              <a:t>Funded through a Breastfeeding, Chestfeeding, and Lactation Friendly New York (BFFNY) grant from the New York State Department of Health, </a:t>
            </a:r>
            <a:endParaRPr sz="1400">
              <a:solidFill>
                <a:srgbClr val="222222"/>
              </a:solidFill>
              <a:highlight>
                <a:srgbClr val="FFFFFF"/>
              </a:highlight>
            </a:endParaRPr>
          </a:p>
          <a:p>
            <a:pPr indent="-317500" lvl="0" marL="457200" rtl="0" algn="l">
              <a:lnSpc>
                <a:spcPct val="100000"/>
              </a:lnSpc>
              <a:spcBef>
                <a:spcPts val="0"/>
              </a:spcBef>
              <a:spcAft>
                <a:spcPts val="0"/>
              </a:spcAft>
              <a:buClr>
                <a:srgbClr val="050505"/>
              </a:buClr>
              <a:buSzPts val="1400"/>
              <a:buChar char="●"/>
            </a:pPr>
            <a:r>
              <a:rPr lang="en" sz="1400">
                <a:solidFill>
                  <a:srgbClr val="050505"/>
                </a:solidFill>
                <a:highlight>
                  <a:srgbClr val="FFFFFF"/>
                </a:highlight>
              </a:rPr>
              <a:t>Support persons and siblings are welcome as well.</a:t>
            </a:r>
            <a:endParaRPr sz="1400">
              <a:solidFill>
                <a:srgbClr val="050505"/>
              </a:solidFill>
              <a:highlight>
                <a:srgbClr val="FFFFFF"/>
              </a:highlight>
            </a:endParaRPr>
          </a:p>
          <a:p>
            <a:pPr indent="0" lvl="0" marL="0" rtl="0" algn="l">
              <a:lnSpc>
                <a:spcPct val="100000"/>
              </a:lnSpc>
              <a:spcBef>
                <a:spcPts val="1200"/>
              </a:spcBef>
              <a:spcAft>
                <a:spcPts val="0"/>
              </a:spcAft>
              <a:buSzPts val="1800"/>
              <a:buNone/>
            </a:pPr>
            <a:r>
              <a:rPr b="1" lang="en" sz="1400">
                <a:solidFill>
                  <a:srgbClr val="050505"/>
                </a:solidFill>
              </a:rPr>
              <a:t>Baby Cafe Meetings</a:t>
            </a:r>
            <a:endParaRPr b="1" sz="1400">
              <a:solidFill>
                <a:srgbClr val="050505"/>
              </a:solidFill>
            </a:endParaRPr>
          </a:p>
          <a:p>
            <a:pPr indent="-311150" lvl="1" marL="914400" marR="838200" rtl="0" algn="l">
              <a:lnSpc>
                <a:spcPct val="100000"/>
              </a:lnSpc>
              <a:spcBef>
                <a:spcPts val="0"/>
              </a:spcBef>
              <a:spcAft>
                <a:spcPts val="0"/>
              </a:spcAft>
              <a:buClr>
                <a:srgbClr val="050505"/>
              </a:buClr>
              <a:buSzPts val="1300"/>
              <a:buChar char="○"/>
            </a:pPr>
            <a:r>
              <a:rPr lang="en" u="sng">
                <a:solidFill>
                  <a:srgbClr val="050505"/>
                </a:solidFill>
                <a:hlinkClick r:id="rId3">
                  <a:extLst>
                    <a:ext uri="{A12FA001-AC4F-418D-AE19-62706E023703}">
                      <ahyp:hlinkClr val="tx"/>
                    </a:ext>
                  </a:extLst>
                </a:hlinkClick>
              </a:rPr>
              <a:t>Troy Baby Café (Wednesdays 12pm-2pm)</a:t>
            </a:r>
            <a:r>
              <a:rPr lang="en">
                <a:solidFill>
                  <a:srgbClr val="050505"/>
                </a:solidFill>
                <a:uFill>
                  <a:noFill/>
                </a:uFill>
                <a:hlinkClick r:id="rId4">
                  <a:extLst>
                    <a:ext uri="{A12FA001-AC4F-418D-AE19-62706E023703}">
                      <ahyp:hlinkClr val="tx"/>
                    </a:ext>
                  </a:extLst>
                </a:hlinkClick>
              </a:rPr>
              <a:t> at </a:t>
            </a:r>
            <a:r>
              <a:rPr lang="en" sz="1200">
                <a:solidFill>
                  <a:srgbClr val="222222"/>
                </a:solidFill>
                <a:highlight>
                  <a:srgbClr val="FFFFFF"/>
                </a:highlight>
                <a:uFill>
                  <a:noFill/>
                </a:uFill>
                <a:latin typeface="Arial"/>
                <a:ea typeface="Arial"/>
                <a:cs typeface="Arial"/>
                <a:sym typeface="Arial"/>
                <a:hlinkClick r:id="rId5">
                  <a:extLst>
                    <a:ext uri="{A12FA001-AC4F-418D-AE19-62706E023703}">
                      <ahyp:hlinkClr val="tx"/>
                    </a:ext>
                  </a:extLst>
                </a:hlinkClick>
              </a:rPr>
              <a:t>St. Mary’s Campus - 1300 Massachusetts Ave</a:t>
            </a:r>
            <a:endParaRPr sz="1500"/>
          </a:p>
          <a:p>
            <a:pPr indent="-311150" lvl="1" marL="914400" marR="838200" rtl="0" algn="l">
              <a:lnSpc>
                <a:spcPct val="100000"/>
              </a:lnSpc>
              <a:spcBef>
                <a:spcPts val="0"/>
              </a:spcBef>
              <a:spcAft>
                <a:spcPts val="0"/>
              </a:spcAft>
              <a:buClr>
                <a:srgbClr val="050505"/>
              </a:buClr>
              <a:buSzPts val="1300"/>
              <a:buChar char="○"/>
            </a:pPr>
            <a:r>
              <a:rPr lang="en" u="sng">
                <a:solidFill>
                  <a:srgbClr val="050505"/>
                </a:solidFill>
                <a:hlinkClick r:id="rId6">
                  <a:extLst>
                    <a:ext uri="{A12FA001-AC4F-418D-AE19-62706E023703}">
                      <ahyp:hlinkClr val="tx"/>
                    </a:ext>
                  </a:extLst>
                </a:hlinkClick>
              </a:rPr>
              <a:t>Albany Baby Café (Thursdays 11am-1pm)</a:t>
            </a:r>
            <a:r>
              <a:rPr lang="en" sz="1200">
                <a:solidFill>
                  <a:srgbClr val="222222"/>
                </a:solidFill>
                <a:highlight>
                  <a:srgbClr val="FFFFFF"/>
                </a:highlight>
                <a:latin typeface="Arial"/>
                <a:ea typeface="Arial"/>
                <a:cs typeface="Arial"/>
                <a:sym typeface="Arial"/>
              </a:rPr>
              <a:t> at Albany Housing Authority building - 200 South Pearl Street</a:t>
            </a:r>
            <a:endParaRPr sz="1200">
              <a:solidFill>
                <a:srgbClr val="222222"/>
              </a:solidFill>
              <a:highlight>
                <a:srgbClr val="FFFFFF"/>
              </a:highlight>
              <a:latin typeface="Arial"/>
              <a:ea typeface="Arial"/>
              <a:cs typeface="Arial"/>
              <a:sym typeface="Arial"/>
            </a:endParaRPr>
          </a:p>
          <a:p>
            <a:pPr indent="-317500" lvl="1" marL="914400" marR="838200" rtl="0" algn="l">
              <a:lnSpc>
                <a:spcPct val="100000"/>
              </a:lnSpc>
              <a:spcBef>
                <a:spcPts val="0"/>
              </a:spcBef>
              <a:spcAft>
                <a:spcPts val="0"/>
              </a:spcAft>
              <a:buClr>
                <a:srgbClr val="050505"/>
              </a:buClr>
              <a:buSzPts val="1400"/>
              <a:buChar char="○"/>
            </a:pPr>
            <a:r>
              <a:rPr lang="en">
                <a:solidFill>
                  <a:srgbClr val="050505"/>
                </a:solidFill>
              </a:rPr>
              <a:t>Schenectady Library </a:t>
            </a:r>
            <a:r>
              <a:rPr lang="en">
                <a:solidFill>
                  <a:srgbClr val="222222"/>
                </a:solidFill>
                <a:highlight>
                  <a:srgbClr val="FFFFFF"/>
                </a:highlight>
              </a:rPr>
              <a:t>Mont Pleasant Branch </a:t>
            </a:r>
            <a:r>
              <a:rPr lang="en">
                <a:solidFill>
                  <a:srgbClr val="050505"/>
                </a:solidFill>
              </a:rPr>
              <a:t>(1st and 3rd Mondays 11am-1pm)</a:t>
            </a:r>
            <a:endParaRPr>
              <a:solidFill>
                <a:srgbClr val="050505"/>
              </a:solidFill>
            </a:endParaRPr>
          </a:p>
          <a:p>
            <a:pPr indent="-317500" lvl="1" marL="914400" marR="838200" rtl="0" algn="l">
              <a:lnSpc>
                <a:spcPct val="100000"/>
              </a:lnSpc>
              <a:spcBef>
                <a:spcPts val="0"/>
              </a:spcBef>
              <a:spcAft>
                <a:spcPts val="0"/>
              </a:spcAft>
              <a:buClr>
                <a:srgbClr val="050505"/>
              </a:buClr>
              <a:buSzPts val="1400"/>
              <a:buChar char="○"/>
            </a:pPr>
            <a:r>
              <a:rPr lang="en">
                <a:solidFill>
                  <a:srgbClr val="222222"/>
                </a:solidFill>
                <a:highlight>
                  <a:srgbClr val="FFFFFF"/>
                </a:highlight>
              </a:rPr>
              <a:t>Schenectady Library Phyllis Bornt Branch (2</a:t>
            </a:r>
            <a:r>
              <a:rPr baseline="30000" lang="en">
                <a:solidFill>
                  <a:srgbClr val="222222"/>
                </a:solidFill>
                <a:highlight>
                  <a:srgbClr val="FFFFFF"/>
                </a:highlight>
              </a:rPr>
              <a:t>nd</a:t>
            </a:r>
            <a:r>
              <a:rPr lang="en">
                <a:solidFill>
                  <a:srgbClr val="222222"/>
                </a:solidFill>
                <a:highlight>
                  <a:srgbClr val="FFFFFF"/>
                </a:highlight>
              </a:rPr>
              <a:t> and 4</a:t>
            </a:r>
            <a:r>
              <a:rPr baseline="30000" lang="en">
                <a:solidFill>
                  <a:srgbClr val="222222"/>
                </a:solidFill>
                <a:highlight>
                  <a:srgbClr val="FFFFFF"/>
                </a:highlight>
              </a:rPr>
              <a:t>th</a:t>
            </a:r>
            <a:r>
              <a:rPr lang="en">
                <a:solidFill>
                  <a:srgbClr val="222222"/>
                </a:solidFill>
                <a:highlight>
                  <a:srgbClr val="FFFFFF"/>
                </a:highlight>
              </a:rPr>
              <a:t> Tuesday of each month)</a:t>
            </a:r>
            <a:endParaRPr>
              <a:solidFill>
                <a:srgbClr val="222222"/>
              </a:solidFill>
              <a:highlight>
                <a:srgbClr val="FFFFFF"/>
              </a:highlight>
            </a:endParaRPr>
          </a:p>
          <a:p>
            <a:pPr indent="-317500" lvl="1" marL="914400" marR="838200" rtl="0" algn="l">
              <a:lnSpc>
                <a:spcPct val="100000"/>
              </a:lnSpc>
              <a:spcBef>
                <a:spcPts val="0"/>
              </a:spcBef>
              <a:spcAft>
                <a:spcPts val="0"/>
              </a:spcAft>
              <a:buClr>
                <a:srgbClr val="050505"/>
              </a:buClr>
              <a:buSzPts val="1400"/>
              <a:buChar char="○"/>
            </a:pPr>
            <a:r>
              <a:rPr lang="en">
                <a:solidFill>
                  <a:srgbClr val="050505"/>
                </a:solidFill>
              </a:rPr>
              <a:t>Pop up Caf</a:t>
            </a:r>
            <a:r>
              <a:rPr lang="en">
                <a:solidFill>
                  <a:srgbClr val="050505"/>
                </a:solidFill>
                <a:uFill>
                  <a:noFill/>
                </a:uFill>
                <a:hlinkClick r:id="rId7">
                  <a:extLst>
                    <a:ext uri="{A12FA001-AC4F-418D-AE19-62706E023703}">
                      <ahyp:hlinkClr val="tx"/>
                    </a:ext>
                  </a:extLst>
                </a:hlinkClick>
              </a:rPr>
              <a:t>é</a:t>
            </a:r>
            <a:r>
              <a:rPr lang="en">
                <a:solidFill>
                  <a:srgbClr val="050505"/>
                </a:solidFill>
              </a:rPr>
              <a:t>s at Stephentown Memorial Library and elsewhere</a:t>
            </a:r>
            <a:endParaRPr>
              <a:solidFill>
                <a:srgbClr val="050505"/>
              </a:solidFill>
            </a:endParaRPr>
          </a:p>
          <a:p>
            <a:pPr indent="-317500" lvl="1" marL="914400" marR="838200" rtl="0" algn="l">
              <a:lnSpc>
                <a:spcPct val="100000"/>
              </a:lnSpc>
              <a:spcBef>
                <a:spcPts val="0"/>
              </a:spcBef>
              <a:spcAft>
                <a:spcPts val="0"/>
              </a:spcAft>
              <a:buClr>
                <a:srgbClr val="050505"/>
              </a:buClr>
              <a:buSzPts val="1400"/>
              <a:buChar char="○"/>
            </a:pPr>
            <a:r>
              <a:rPr lang="en">
                <a:solidFill>
                  <a:srgbClr val="050505"/>
                </a:solidFill>
              </a:rPr>
              <a:t>Various special events and virtual appointments if needed</a:t>
            </a:r>
            <a:endParaRPr>
              <a:solidFill>
                <a:srgbClr val="050505"/>
              </a:solidFill>
            </a:endParaRPr>
          </a:p>
          <a:p>
            <a:pPr indent="0" lvl="0" marL="0" rtl="0" algn="l">
              <a:lnSpc>
                <a:spcPct val="115000"/>
              </a:lnSpc>
              <a:spcBef>
                <a:spcPts val="1200"/>
              </a:spcBef>
              <a:spcAft>
                <a:spcPts val="1200"/>
              </a:spcAft>
              <a:buSzPts val="1800"/>
              <a:buNone/>
            </a:pPr>
            <a:r>
              <a:rPr lang="en" sz="2000" u="sng">
                <a:solidFill>
                  <a:schemeClr val="hlink"/>
                </a:solidFill>
                <a:hlinkClick r:id="rId8"/>
              </a:rPr>
              <a:t>Website</a:t>
            </a:r>
            <a:r>
              <a:rPr lang="en" sz="2000">
                <a:solidFill>
                  <a:srgbClr val="050505"/>
                </a:solidFill>
              </a:rPr>
              <a:t>, </a:t>
            </a:r>
            <a:r>
              <a:rPr lang="en" sz="2000" u="sng">
                <a:solidFill>
                  <a:schemeClr val="hlink"/>
                </a:solidFill>
                <a:hlinkClick r:id="rId9"/>
              </a:rPr>
              <a:t>Facebook</a:t>
            </a:r>
            <a:r>
              <a:rPr lang="en" sz="2000">
                <a:solidFill>
                  <a:srgbClr val="050505"/>
                </a:solidFill>
              </a:rPr>
              <a:t>, </a:t>
            </a:r>
            <a:r>
              <a:rPr lang="en" sz="2000" u="sng">
                <a:solidFill>
                  <a:schemeClr val="hlink"/>
                </a:solidFill>
                <a:hlinkClick r:id="rId10"/>
              </a:rPr>
              <a:t>Instagram</a:t>
            </a:r>
            <a:r>
              <a:rPr lang="en" sz="2000">
                <a:solidFill>
                  <a:srgbClr val="050505"/>
                </a:solidFill>
              </a:rPr>
              <a:t>, </a:t>
            </a:r>
            <a:r>
              <a:rPr lang="en" sz="2000" u="sng">
                <a:solidFill>
                  <a:schemeClr val="hlink"/>
                </a:solidFill>
                <a:hlinkClick r:id="rId11"/>
              </a:rPr>
              <a:t>Email</a:t>
            </a:r>
            <a:endParaRPr sz="2000">
              <a:solidFill>
                <a:srgbClr val="050505"/>
              </a:solidFill>
            </a:endParaRPr>
          </a:p>
        </p:txBody>
      </p:sp>
      <p:pic>
        <p:nvPicPr>
          <p:cNvPr id="116" name="Google Shape;116;p6"/>
          <p:cNvPicPr preferRelativeResize="0"/>
          <p:nvPr/>
        </p:nvPicPr>
        <p:blipFill rotWithShape="1">
          <a:blip r:embed="rId12">
            <a:alphaModFix/>
          </a:blip>
          <a:srcRect b="0" l="0" r="0" t="0"/>
          <a:stretch/>
        </p:blipFill>
        <p:spPr>
          <a:xfrm>
            <a:off x="6080951" y="4348601"/>
            <a:ext cx="2751350" cy="528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8"/>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Babywearing</a:t>
            </a:r>
            <a:endParaRPr>
              <a:solidFill>
                <a:schemeClr val="accent2"/>
              </a:solidFill>
            </a:endParaRPr>
          </a:p>
        </p:txBody>
      </p:sp>
      <p:sp>
        <p:nvSpPr>
          <p:cNvPr id="122" name="Google Shape;122;p8"/>
          <p:cNvSpPr txBox="1"/>
          <p:nvPr/>
        </p:nvSpPr>
        <p:spPr>
          <a:xfrm>
            <a:off x="3876575" y="2544675"/>
            <a:ext cx="5284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9"/>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New York Babywearing 				   </a:t>
            </a:r>
            <a:r>
              <a:rPr lang="en" sz="2200"/>
              <a:t>-Rachael Southworth</a:t>
            </a:r>
            <a:endParaRPr sz="2200"/>
          </a:p>
        </p:txBody>
      </p:sp>
      <p:sp>
        <p:nvSpPr>
          <p:cNvPr id="128" name="Google Shape;128;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92500" lnSpcReduction="20000"/>
          </a:bodyPr>
          <a:lstStyle/>
          <a:p>
            <a:pPr indent="-346075" lvl="0" marL="457200" rtl="0" algn="l">
              <a:lnSpc>
                <a:spcPct val="115000"/>
              </a:lnSpc>
              <a:spcBef>
                <a:spcPts val="1000"/>
              </a:spcBef>
              <a:spcAft>
                <a:spcPts val="0"/>
              </a:spcAft>
              <a:buClr>
                <a:srgbClr val="222222"/>
              </a:buClr>
              <a:buSzPct val="100000"/>
              <a:buChar char="●"/>
            </a:pPr>
            <a:r>
              <a:rPr lang="en" sz="2000">
                <a:solidFill>
                  <a:srgbClr val="222222"/>
                </a:solidFill>
                <a:highlight>
                  <a:srgbClr val="FFFFFF"/>
                </a:highlight>
              </a:rPr>
              <a:t>Bringing babies and caregivers together through babywearing education and support.</a:t>
            </a:r>
            <a:endParaRPr sz="2000">
              <a:solidFill>
                <a:srgbClr val="050505"/>
              </a:solidFill>
              <a:highlight>
                <a:schemeClr val="lt1"/>
              </a:highlight>
            </a:endParaRPr>
          </a:p>
          <a:p>
            <a:pPr indent="-346075" lvl="0" marL="457200" rtl="0" algn="l">
              <a:lnSpc>
                <a:spcPct val="115000"/>
              </a:lnSpc>
              <a:spcBef>
                <a:spcPts val="0"/>
              </a:spcBef>
              <a:spcAft>
                <a:spcPts val="0"/>
              </a:spcAft>
              <a:buClr>
                <a:srgbClr val="222222"/>
              </a:buClr>
              <a:buSzPct val="100000"/>
              <a:buChar char="●"/>
            </a:pPr>
            <a:r>
              <a:rPr lang="en" sz="2000">
                <a:solidFill>
                  <a:srgbClr val="222222"/>
                </a:solidFill>
                <a:highlight>
                  <a:srgbClr val="FFFFFF"/>
                </a:highlight>
              </a:rPr>
              <a:t>F</a:t>
            </a:r>
            <a:r>
              <a:rPr lang="en" sz="2000">
                <a:solidFill>
                  <a:srgbClr val="222222"/>
                </a:solidFill>
                <a:highlight>
                  <a:srgbClr val="FFFFFF"/>
                </a:highlight>
              </a:rPr>
              <a:t>ree try-ons and fit checks at every meeting.</a:t>
            </a:r>
            <a:endParaRPr sz="2000">
              <a:solidFill>
                <a:srgbClr val="050505"/>
              </a:solidFill>
              <a:highlight>
                <a:schemeClr val="lt1"/>
              </a:highlight>
            </a:endParaRPr>
          </a:p>
          <a:p>
            <a:pPr indent="-346075" lvl="0" marL="457200" rtl="0" algn="l">
              <a:lnSpc>
                <a:spcPct val="115000"/>
              </a:lnSpc>
              <a:spcBef>
                <a:spcPts val="0"/>
              </a:spcBef>
              <a:spcAft>
                <a:spcPts val="0"/>
              </a:spcAft>
              <a:buClr>
                <a:srgbClr val="222222"/>
              </a:buClr>
              <a:buSzPct val="100000"/>
              <a:buFont typeface="Arial"/>
              <a:buChar char="●"/>
            </a:pPr>
            <a:r>
              <a:rPr lang="en" sz="2000">
                <a:solidFill>
                  <a:srgbClr val="222222"/>
                </a:solidFill>
                <a:highlight>
                  <a:srgbClr val="FFFFFF"/>
                </a:highlight>
              </a:rPr>
              <a:t>Meets in Albany the last Sunday of the month 1-2:30 pm @ Keystone PT</a:t>
            </a:r>
            <a:endParaRPr sz="2000">
              <a:solidFill>
                <a:srgbClr val="222222"/>
              </a:solidFill>
              <a:highlight>
                <a:srgbClr val="FFFFFF"/>
              </a:highlight>
            </a:endParaRPr>
          </a:p>
          <a:p>
            <a:pPr indent="-346075" lvl="0" marL="457200" rtl="0" algn="l">
              <a:lnSpc>
                <a:spcPct val="115000"/>
              </a:lnSpc>
              <a:spcBef>
                <a:spcPts val="0"/>
              </a:spcBef>
              <a:spcAft>
                <a:spcPts val="0"/>
              </a:spcAft>
              <a:buClr>
                <a:srgbClr val="222222"/>
              </a:buClr>
              <a:buSzPct val="100000"/>
              <a:buFont typeface="Arial"/>
              <a:buChar char="●"/>
            </a:pPr>
            <a:r>
              <a:rPr lang="en" sz="2000">
                <a:solidFill>
                  <a:srgbClr val="222222"/>
                </a:solidFill>
                <a:highlight>
                  <a:srgbClr val="FFFFFF"/>
                </a:highlight>
              </a:rPr>
              <a:t>Become a </a:t>
            </a:r>
            <a:r>
              <a:rPr lang="en" sz="2000" u="sng">
                <a:solidFill>
                  <a:schemeClr val="hlink"/>
                </a:solidFill>
                <a:highlight>
                  <a:srgbClr val="FFFFFF"/>
                </a:highlight>
                <a:hlinkClick r:id="rId3"/>
              </a:rPr>
              <a:t>sustaining member</a:t>
            </a:r>
            <a:r>
              <a:rPr lang="en" sz="2000">
                <a:solidFill>
                  <a:srgbClr val="222222"/>
                </a:solidFill>
                <a:highlight>
                  <a:srgbClr val="FFFFFF"/>
                </a:highlight>
              </a:rPr>
              <a:t> to get access to a wide variety of carriers to take home and try from our </a:t>
            </a:r>
            <a:r>
              <a:rPr lang="en" sz="2000" u="sng">
                <a:solidFill>
                  <a:schemeClr val="hlink"/>
                </a:solidFill>
                <a:highlight>
                  <a:srgbClr val="FFFFFF"/>
                </a:highlight>
                <a:hlinkClick r:id="rId4"/>
              </a:rPr>
              <a:t>library</a:t>
            </a:r>
            <a:r>
              <a:rPr lang="en" sz="2000">
                <a:solidFill>
                  <a:srgbClr val="222222"/>
                </a:solidFill>
                <a:highlight>
                  <a:srgbClr val="FFFFFF"/>
                </a:highlight>
              </a:rPr>
              <a:t>.</a:t>
            </a:r>
            <a:endParaRPr sz="2000">
              <a:solidFill>
                <a:srgbClr val="222222"/>
              </a:solidFill>
              <a:highlight>
                <a:srgbClr val="FFFFFF"/>
              </a:highlight>
            </a:endParaRPr>
          </a:p>
          <a:p>
            <a:pPr indent="-346075" lvl="0" marL="457200" rtl="0" algn="l">
              <a:spcBef>
                <a:spcPts val="0"/>
              </a:spcBef>
              <a:spcAft>
                <a:spcPts val="0"/>
              </a:spcAft>
              <a:buClr>
                <a:srgbClr val="222222"/>
              </a:buClr>
              <a:buSzPct val="100000"/>
              <a:buFont typeface="Arial"/>
              <a:buChar char="●"/>
            </a:pPr>
            <a:r>
              <a:rPr lang="en" sz="2000">
                <a:solidFill>
                  <a:srgbClr val="222222"/>
                </a:solidFill>
                <a:highlight>
                  <a:schemeClr val="lt1"/>
                </a:highlight>
              </a:rPr>
              <a:t>Join</a:t>
            </a:r>
            <a:r>
              <a:rPr lang="en" sz="2000">
                <a:solidFill>
                  <a:srgbClr val="222222"/>
                </a:solidFill>
                <a:highlight>
                  <a:schemeClr val="lt1"/>
                </a:highlight>
              </a:rPr>
              <a:t> our </a:t>
            </a:r>
            <a:r>
              <a:rPr lang="en" sz="2000" u="sng">
                <a:solidFill>
                  <a:schemeClr val="accent5"/>
                </a:solidFill>
                <a:highlight>
                  <a:schemeClr val="lt1"/>
                </a:highlight>
                <a:hlinkClick r:id="rId5">
                  <a:extLst>
                    <a:ext uri="{A12FA001-AC4F-418D-AE19-62706E023703}">
                      <ahyp:hlinkClr val="tx"/>
                    </a:ext>
                  </a:extLst>
                </a:hlinkClick>
              </a:rPr>
              <a:t>Facebook</a:t>
            </a:r>
            <a:r>
              <a:rPr lang="en" sz="2000">
                <a:solidFill>
                  <a:srgbClr val="222222"/>
                </a:solidFill>
                <a:highlight>
                  <a:schemeClr val="lt1"/>
                </a:highlight>
              </a:rPr>
              <a:t> group for most up to date event information and for support in babywearing between meetings</a:t>
            </a:r>
            <a:endParaRPr sz="2000">
              <a:solidFill>
                <a:srgbClr val="222222"/>
              </a:solidFill>
              <a:highlight>
                <a:srgbClr val="FFFFFF"/>
              </a:highlight>
            </a:endParaRPr>
          </a:p>
          <a:p>
            <a:pPr indent="-346075" lvl="0" marL="457200" rtl="0" algn="l">
              <a:lnSpc>
                <a:spcPct val="115000"/>
              </a:lnSpc>
              <a:spcBef>
                <a:spcPts val="0"/>
              </a:spcBef>
              <a:spcAft>
                <a:spcPts val="0"/>
              </a:spcAft>
              <a:buClr>
                <a:srgbClr val="222222"/>
              </a:buClr>
              <a:buSzPct val="100000"/>
              <a:buChar char="●"/>
            </a:pPr>
            <a:r>
              <a:rPr lang="en" sz="2000">
                <a:solidFill>
                  <a:srgbClr val="222222"/>
                </a:solidFill>
                <a:highlight>
                  <a:srgbClr val="FFFFFF"/>
                </a:highlight>
              </a:rPr>
              <a:t>Volunteer to become trained as a babywearing educator.</a:t>
            </a:r>
            <a:endParaRPr sz="2000">
              <a:solidFill>
                <a:srgbClr val="050505"/>
              </a:solidFill>
              <a:highlight>
                <a:schemeClr val="lt1"/>
              </a:highlight>
            </a:endParaRPr>
          </a:p>
          <a:p>
            <a:pPr indent="0" lvl="0" marL="457200" rtl="0" algn="l">
              <a:lnSpc>
                <a:spcPct val="100000"/>
              </a:lnSpc>
              <a:spcBef>
                <a:spcPts val="1000"/>
              </a:spcBef>
              <a:spcAft>
                <a:spcPts val="0"/>
              </a:spcAft>
              <a:buSzPct val="105882"/>
              <a:buNone/>
            </a:pPr>
            <a:r>
              <a:t/>
            </a:r>
            <a:endParaRPr sz="2000">
              <a:solidFill>
                <a:srgbClr val="050505"/>
              </a:solidFill>
              <a:highlight>
                <a:schemeClr val="lt1"/>
              </a:highlight>
            </a:endParaRPr>
          </a:p>
          <a:p>
            <a:pPr indent="0" lvl="0" marL="0" rtl="0" algn="l">
              <a:lnSpc>
                <a:spcPct val="115000"/>
              </a:lnSpc>
              <a:spcBef>
                <a:spcPts val="0"/>
              </a:spcBef>
              <a:spcAft>
                <a:spcPts val="1200"/>
              </a:spcAft>
              <a:buSzPct val="100004"/>
              <a:buNone/>
            </a:pPr>
            <a:r>
              <a:rPr lang="en" sz="2118" u="sng">
                <a:solidFill>
                  <a:schemeClr val="hlink"/>
                </a:solidFill>
                <a:highlight>
                  <a:srgbClr val="FFFFFF"/>
                </a:highlight>
                <a:hlinkClick r:id="rId6"/>
              </a:rPr>
              <a:t>Website</a:t>
            </a:r>
            <a:r>
              <a:rPr lang="en" sz="2118">
                <a:solidFill>
                  <a:srgbClr val="050505"/>
                </a:solidFill>
                <a:highlight>
                  <a:srgbClr val="FFFFFF"/>
                </a:highlight>
              </a:rPr>
              <a:t>, </a:t>
            </a:r>
            <a:r>
              <a:rPr lang="en" sz="2118" u="sng">
                <a:solidFill>
                  <a:schemeClr val="hlink"/>
                </a:solidFill>
                <a:highlight>
                  <a:srgbClr val="FFFFFF"/>
                </a:highlight>
                <a:hlinkClick r:id="rId7"/>
              </a:rPr>
              <a:t>Facebook</a:t>
            </a:r>
            <a:r>
              <a:rPr lang="en" sz="2118">
                <a:solidFill>
                  <a:srgbClr val="050505"/>
                </a:solidFill>
                <a:highlight>
                  <a:srgbClr val="FFFFFF"/>
                </a:highlight>
              </a:rPr>
              <a:t> or email </a:t>
            </a:r>
            <a:r>
              <a:rPr lang="en" sz="2118" u="sng">
                <a:solidFill>
                  <a:schemeClr val="hlink"/>
                </a:solidFill>
                <a:highlight>
                  <a:srgbClr val="FFFFFF"/>
                </a:highlight>
                <a:hlinkClick r:id="rId8"/>
              </a:rPr>
              <a:t>nybabywearing@gmail.com</a:t>
            </a:r>
            <a:endParaRPr sz="2009">
              <a:solidFill>
                <a:srgbClr val="050505"/>
              </a:solidFill>
              <a:highlight>
                <a:srgbClr val="FFFFFF"/>
              </a:highlight>
            </a:endParaRPr>
          </a:p>
        </p:txBody>
      </p:sp>
      <p:pic>
        <p:nvPicPr>
          <p:cNvPr id="129" name="Google Shape;129;p9"/>
          <p:cNvPicPr preferRelativeResize="0"/>
          <p:nvPr/>
        </p:nvPicPr>
        <p:blipFill>
          <a:blip r:embed="rId9">
            <a:alphaModFix/>
          </a:blip>
          <a:stretch>
            <a:fillRect/>
          </a:stretch>
        </p:blipFill>
        <p:spPr>
          <a:xfrm>
            <a:off x="7574800" y="3635075"/>
            <a:ext cx="1257501" cy="1257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0"/>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Slingbabies </a:t>
            </a:r>
            <a:r>
              <a:rPr lang="en" sz="2756"/>
              <a:t>of the Capital District</a:t>
            </a:r>
            <a:r>
              <a:rPr lang="en"/>
              <a:t> 	    </a:t>
            </a:r>
            <a:r>
              <a:rPr lang="en" sz="2200"/>
              <a:t>-</a:t>
            </a:r>
            <a:r>
              <a:rPr lang="en" sz="2200"/>
              <a:t>Rebecca LaBombard</a:t>
            </a:r>
            <a:endParaRPr b="0" sz="2200">
              <a:solidFill>
                <a:srgbClr val="202124"/>
              </a:solidFill>
              <a:highlight>
                <a:schemeClr val="lt1"/>
              </a:highlight>
              <a:latin typeface="Roboto"/>
              <a:ea typeface="Roboto"/>
              <a:cs typeface="Roboto"/>
              <a:sym typeface="Roboto"/>
            </a:endParaRPr>
          </a:p>
          <a:p>
            <a:pPr indent="0" lvl="0" marL="0" rtl="0" algn="l">
              <a:lnSpc>
                <a:spcPct val="100000"/>
              </a:lnSpc>
              <a:spcBef>
                <a:spcPts val="0"/>
              </a:spcBef>
              <a:spcAft>
                <a:spcPts val="0"/>
              </a:spcAft>
              <a:buSzPct val="161616"/>
              <a:buNone/>
            </a:pPr>
            <a:r>
              <a:t/>
            </a:r>
            <a:endParaRPr sz="2200"/>
          </a:p>
        </p:txBody>
      </p:sp>
      <p:sp>
        <p:nvSpPr>
          <p:cNvPr id="135" name="Google Shape;135;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55600" lvl="0" marL="457200" marR="228600" rtl="0" algn="l">
              <a:lnSpc>
                <a:spcPct val="100000"/>
              </a:lnSpc>
              <a:spcBef>
                <a:spcPts val="0"/>
              </a:spcBef>
              <a:spcAft>
                <a:spcPts val="0"/>
              </a:spcAft>
              <a:buClr>
                <a:srgbClr val="202124"/>
              </a:buClr>
              <a:buSzPts val="2000"/>
              <a:buChar char="●"/>
            </a:pPr>
            <a:r>
              <a:rPr lang="en" sz="2000">
                <a:solidFill>
                  <a:srgbClr val="202124"/>
                </a:solidFill>
                <a:highlight>
                  <a:srgbClr val="FFFFFF"/>
                </a:highlight>
              </a:rPr>
              <a:t>Free fit checks/fittings and education on Babywearing and child wearing.</a:t>
            </a:r>
            <a:endParaRPr sz="2000">
              <a:solidFill>
                <a:srgbClr val="202124"/>
              </a:solidFill>
              <a:highlight>
                <a:srgbClr val="FFFFFF"/>
              </a:highlight>
            </a:endParaRPr>
          </a:p>
          <a:p>
            <a:pPr indent="-355600" lvl="0" marL="457200" marR="228600" rtl="0" algn="l">
              <a:lnSpc>
                <a:spcPct val="100000"/>
              </a:lnSpc>
              <a:spcBef>
                <a:spcPts val="0"/>
              </a:spcBef>
              <a:spcAft>
                <a:spcPts val="0"/>
              </a:spcAft>
              <a:buClr>
                <a:srgbClr val="202124"/>
              </a:buClr>
              <a:buSzPts val="2000"/>
              <a:buChar char="●"/>
            </a:pPr>
            <a:r>
              <a:rPr lang="en" sz="2000">
                <a:solidFill>
                  <a:srgbClr val="202124"/>
                </a:solidFill>
                <a:highlight>
                  <a:srgbClr val="FFFFFF"/>
                </a:highlight>
              </a:rPr>
              <a:t>Is an independent, nonprofit, all volunteer run organization</a:t>
            </a:r>
            <a:r>
              <a:rPr lang="en" sz="2000">
                <a:solidFill>
                  <a:srgbClr val="41403C"/>
                </a:solidFill>
                <a:highlight>
                  <a:srgbClr val="FFFFFF"/>
                </a:highlight>
              </a:rPr>
              <a:t> that helps parents choose and safely use baby carriers and slings. </a:t>
            </a:r>
            <a:endParaRPr sz="2000">
              <a:solidFill>
                <a:srgbClr val="41403C"/>
              </a:solidFill>
              <a:highlight>
                <a:srgbClr val="FFFFFF"/>
              </a:highlight>
            </a:endParaRPr>
          </a:p>
          <a:p>
            <a:pPr indent="-355600" lvl="0" marL="457200" marR="228600" rtl="0" algn="l">
              <a:lnSpc>
                <a:spcPct val="100000"/>
              </a:lnSpc>
              <a:spcBef>
                <a:spcPts val="0"/>
              </a:spcBef>
              <a:spcAft>
                <a:spcPts val="0"/>
              </a:spcAft>
              <a:buClr>
                <a:srgbClr val="202124"/>
              </a:buClr>
              <a:buSzPts val="2000"/>
              <a:buChar char="●"/>
            </a:pPr>
            <a:r>
              <a:rPr lang="en" sz="2000">
                <a:solidFill>
                  <a:srgbClr val="41403C"/>
                </a:solidFill>
                <a:highlight>
                  <a:srgbClr val="FFFFFF"/>
                </a:highlight>
              </a:rPr>
              <a:t>We do not sell slings or any type of baby carrier. Instead, we offer a </a:t>
            </a:r>
            <a:r>
              <a:rPr lang="en" sz="2000" u="sng">
                <a:solidFill>
                  <a:srgbClr val="E86D00"/>
                </a:solidFill>
                <a:highlight>
                  <a:srgbClr val="FFFFFF"/>
                </a:highlight>
                <a:hlinkClick r:id="rId3">
                  <a:extLst>
                    <a:ext uri="{A12FA001-AC4F-418D-AE19-62706E023703}">
                      <ahyp:hlinkClr val="tx"/>
                    </a:ext>
                  </a:extLst>
                </a:hlinkClick>
              </a:rPr>
              <a:t>lending library</a:t>
            </a:r>
            <a:r>
              <a:rPr lang="en" sz="2000">
                <a:solidFill>
                  <a:srgbClr val="41403C"/>
                </a:solidFill>
                <a:highlight>
                  <a:srgbClr val="FFFFFF"/>
                </a:highlight>
              </a:rPr>
              <a:t> filled with a large variety of carriers/slings that people can check out and try. </a:t>
            </a:r>
            <a:endParaRPr sz="2000">
              <a:solidFill>
                <a:srgbClr val="41403C"/>
              </a:solidFill>
              <a:highlight>
                <a:srgbClr val="FFFFFF"/>
              </a:highlight>
            </a:endParaRPr>
          </a:p>
          <a:p>
            <a:pPr indent="-355600" lvl="0" marL="457200" marR="228600" rtl="0" algn="l">
              <a:lnSpc>
                <a:spcPct val="100000"/>
              </a:lnSpc>
              <a:spcBef>
                <a:spcPts val="0"/>
              </a:spcBef>
              <a:spcAft>
                <a:spcPts val="0"/>
              </a:spcAft>
              <a:buClr>
                <a:srgbClr val="202124"/>
              </a:buClr>
              <a:buSzPts val="2000"/>
              <a:buChar char="●"/>
            </a:pPr>
            <a:r>
              <a:rPr lang="en" sz="2000">
                <a:solidFill>
                  <a:srgbClr val="41403C"/>
                </a:solidFill>
                <a:highlight>
                  <a:srgbClr val="FFFFFF"/>
                </a:highlight>
              </a:rPr>
              <a:t>We also offer many educational materials showing proper techniques that can be borrowed.</a:t>
            </a:r>
            <a:endParaRPr sz="2000">
              <a:solidFill>
                <a:srgbClr val="41403C"/>
              </a:solidFill>
              <a:highlight>
                <a:srgbClr val="FFFFFF"/>
              </a:highlight>
            </a:endParaRPr>
          </a:p>
          <a:p>
            <a:pPr indent="0" lvl="0" marL="457200" marR="228600" rtl="0" algn="l">
              <a:lnSpc>
                <a:spcPct val="100000"/>
              </a:lnSpc>
              <a:spcBef>
                <a:spcPts val="0"/>
              </a:spcBef>
              <a:spcAft>
                <a:spcPts val="0"/>
              </a:spcAft>
              <a:buSzPts val="1800"/>
              <a:buNone/>
            </a:pPr>
            <a:r>
              <a:t/>
            </a:r>
            <a:endParaRPr sz="2000">
              <a:solidFill>
                <a:srgbClr val="41403C"/>
              </a:solidFill>
              <a:highlight>
                <a:srgbClr val="FFFFFF"/>
              </a:highlight>
            </a:endParaRPr>
          </a:p>
          <a:p>
            <a:pPr indent="0" lvl="0" marL="0" marR="228600" rtl="0" algn="l">
              <a:lnSpc>
                <a:spcPct val="100000"/>
              </a:lnSpc>
              <a:spcBef>
                <a:spcPts val="0"/>
              </a:spcBef>
              <a:spcAft>
                <a:spcPts val="0"/>
              </a:spcAft>
              <a:buSzPts val="1800"/>
              <a:buNone/>
            </a:pPr>
            <a:r>
              <a:rPr lang="en" sz="2000" u="sng">
                <a:solidFill>
                  <a:schemeClr val="hlink"/>
                </a:solidFill>
                <a:highlight>
                  <a:srgbClr val="FFFFFF"/>
                </a:highlight>
                <a:hlinkClick r:id="rId4"/>
              </a:rPr>
              <a:t>Website</a:t>
            </a:r>
            <a:r>
              <a:rPr lang="en" sz="2000">
                <a:solidFill>
                  <a:srgbClr val="202124"/>
                </a:solidFill>
                <a:highlight>
                  <a:srgbClr val="FFFFFF"/>
                </a:highlight>
              </a:rPr>
              <a:t>, </a:t>
            </a:r>
            <a:r>
              <a:rPr lang="en" sz="2000" u="sng">
                <a:solidFill>
                  <a:schemeClr val="hlink"/>
                </a:solidFill>
                <a:highlight>
                  <a:srgbClr val="FFFFFF"/>
                </a:highlight>
                <a:hlinkClick r:id="rId5"/>
              </a:rPr>
              <a:t>Facebook</a:t>
            </a:r>
            <a:r>
              <a:rPr lang="en" sz="2000">
                <a:solidFill>
                  <a:srgbClr val="202124"/>
                </a:solidFill>
                <a:highlight>
                  <a:srgbClr val="FFFFFF"/>
                </a:highlight>
              </a:rPr>
              <a:t>, </a:t>
            </a:r>
            <a:r>
              <a:rPr lang="en" sz="2000" u="sng">
                <a:solidFill>
                  <a:schemeClr val="hlink"/>
                </a:solidFill>
                <a:highlight>
                  <a:srgbClr val="FFFFFF"/>
                </a:highlight>
                <a:hlinkClick r:id="rId6"/>
              </a:rPr>
              <a:t>Instagram</a:t>
            </a:r>
            <a:endParaRPr sz="2000">
              <a:solidFill>
                <a:srgbClr val="202124"/>
              </a:solidFill>
              <a:highlight>
                <a:srgbClr val="FFFFFF"/>
              </a:highlight>
            </a:endParaRPr>
          </a:p>
          <a:p>
            <a:pPr indent="0" lvl="0" marL="228600" marR="228600" rtl="0" algn="l">
              <a:lnSpc>
                <a:spcPct val="100000"/>
              </a:lnSpc>
              <a:spcBef>
                <a:spcPts val="0"/>
              </a:spcBef>
              <a:spcAft>
                <a:spcPts val="0"/>
              </a:spcAft>
              <a:buSzPts val="1800"/>
              <a:buNone/>
            </a:pPr>
            <a:r>
              <a:t/>
            </a:r>
            <a:endParaRPr sz="2000">
              <a:solidFill>
                <a:srgbClr val="202124"/>
              </a:solidFill>
              <a:highlight>
                <a:srgbClr val="FFFFFF"/>
              </a:highlight>
            </a:endParaRPr>
          </a:p>
          <a:p>
            <a:pPr indent="0" lvl="0" marL="0" rtl="0" algn="l">
              <a:lnSpc>
                <a:spcPct val="100000"/>
              </a:lnSpc>
              <a:spcBef>
                <a:spcPts val="0"/>
              </a:spcBef>
              <a:spcAft>
                <a:spcPts val="0"/>
              </a:spcAft>
              <a:buSzPts val="1800"/>
              <a:buNone/>
            </a:pPr>
            <a:r>
              <a:t/>
            </a:r>
            <a:endParaRPr sz="2000"/>
          </a:p>
        </p:txBody>
      </p:sp>
      <p:pic>
        <p:nvPicPr>
          <p:cNvPr id="136" name="Google Shape;136;p10"/>
          <p:cNvPicPr preferRelativeResize="0"/>
          <p:nvPr/>
        </p:nvPicPr>
        <p:blipFill rotWithShape="1">
          <a:blip r:embed="rId7">
            <a:alphaModFix/>
          </a:blip>
          <a:srcRect b="0" l="0" r="0" t="0"/>
          <a:stretch/>
        </p:blipFill>
        <p:spPr>
          <a:xfrm>
            <a:off x="7725175" y="3867625"/>
            <a:ext cx="1107125" cy="1107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g3d4d57e896e_0_26"/>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5375"/>
              <a:buNone/>
            </a:pPr>
            <a:r>
              <a:rPr lang="en"/>
              <a:t>Woven Wrap Study Group				</a:t>
            </a:r>
            <a:r>
              <a:rPr lang="en" sz="2150"/>
              <a:t>-Kerrianne Durivage</a:t>
            </a:r>
            <a:endParaRPr b="0" sz="2150">
              <a:solidFill>
                <a:srgbClr val="202124"/>
              </a:solidFill>
              <a:highlight>
                <a:schemeClr val="lt1"/>
              </a:highlight>
              <a:latin typeface="Roboto"/>
              <a:ea typeface="Roboto"/>
              <a:cs typeface="Roboto"/>
              <a:sym typeface="Roboto"/>
            </a:endParaRPr>
          </a:p>
          <a:p>
            <a:pPr indent="0" lvl="0" marL="0" rtl="0" algn="l">
              <a:lnSpc>
                <a:spcPct val="100000"/>
              </a:lnSpc>
              <a:spcBef>
                <a:spcPts val="0"/>
              </a:spcBef>
              <a:spcAft>
                <a:spcPts val="0"/>
              </a:spcAft>
              <a:buSzPct val="161616"/>
              <a:buNone/>
            </a:pPr>
            <a:r>
              <a:t/>
            </a:r>
            <a:endParaRPr sz="2200"/>
          </a:p>
        </p:txBody>
      </p:sp>
      <p:sp>
        <p:nvSpPr>
          <p:cNvPr id="142" name="Google Shape;142;g3d4d57e896e_0_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rgbClr val="080809"/>
              </a:buClr>
              <a:buSzPts val="2000"/>
              <a:buChar char="●"/>
            </a:pPr>
            <a:r>
              <a:rPr lang="en" sz="2000">
                <a:solidFill>
                  <a:srgbClr val="080809"/>
                </a:solidFill>
                <a:highlight>
                  <a:srgbClr val="FFFFFF"/>
                </a:highlight>
              </a:rPr>
              <a:t>Meet up to practice woven carrier wraps together</a:t>
            </a:r>
            <a:endParaRPr sz="2000">
              <a:solidFill>
                <a:srgbClr val="080809"/>
              </a:solidFill>
              <a:highlight>
                <a:srgbClr val="FFFFFF"/>
              </a:highlight>
            </a:endParaRPr>
          </a:p>
          <a:p>
            <a:pPr indent="-355600" lvl="0" marL="457200" rtl="0" algn="l">
              <a:spcBef>
                <a:spcPts val="0"/>
              </a:spcBef>
              <a:spcAft>
                <a:spcPts val="0"/>
              </a:spcAft>
              <a:buClr>
                <a:srgbClr val="080809"/>
              </a:buClr>
              <a:buSzPts val="2000"/>
              <a:buChar char="●"/>
            </a:pPr>
            <a:r>
              <a:rPr lang="en" sz="2000">
                <a:solidFill>
                  <a:srgbClr val="080809"/>
                </a:solidFill>
                <a:highlight>
                  <a:srgbClr val="FFFFFF"/>
                </a:highlight>
              </a:rPr>
              <a:t>Anyone welcome: interested or experienced, planning or pregnant or not-so-new parents</a:t>
            </a:r>
            <a:endParaRPr sz="2000">
              <a:solidFill>
                <a:srgbClr val="080809"/>
              </a:solidFill>
              <a:highlight>
                <a:srgbClr val="FFFFFF"/>
              </a:highlight>
            </a:endParaRPr>
          </a:p>
          <a:p>
            <a:pPr indent="-355600" lvl="0" marL="457200" rtl="0" algn="l">
              <a:spcBef>
                <a:spcPts val="0"/>
              </a:spcBef>
              <a:spcAft>
                <a:spcPts val="0"/>
              </a:spcAft>
              <a:buClr>
                <a:srgbClr val="080809"/>
              </a:buClr>
              <a:buSzPts val="2000"/>
              <a:buChar char="●"/>
            </a:pPr>
            <a:r>
              <a:rPr lang="en" sz="2000">
                <a:solidFill>
                  <a:srgbClr val="080809"/>
                </a:solidFill>
                <a:highlight>
                  <a:srgbClr val="FFFFFF"/>
                </a:highlight>
              </a:rPr>
              <a:t>Do not need to own a woven wrap to join or attend a meeting</a:t>
            </a:r>
            <a:endParaRPr sz="2000">
              <a:solidFill>
                <a:srgbClr val="080809"/>
              </a:solidFill>
              <a:highlight>
                <a:srgbClr val="FFFFFF"/>
              </a:highlight>
            </a:endParaRPr>
          </a:p>
          <a:p>
            <a:pPr indent="-355600" lvl="0" marL="457200" rtl="0" algn="l">
              <a:spcBef>
                <a:spcPts val="0"/>
              </a:spcBef>
              <a:spcAft>
                <a:spcPts val="0"/>
              </a:spcAft>
              <a:buClr>
                <a:srgbClr val="080809"/>
              </a:buClr>
              <a:buSzPts val="2000"/>
              <a:buChar char="●"/>
            </a:pPr>
            <a:r>
              <a:rPr lang="en" sz="2000">
                <a:solidFill>
                  <a:srgbClr val="080809"/>
                </a:solidFill>
                <a:highlight>
                  <a:srgbClr val="FFFFFF"/>
                </a:highlight>
              </a:rPr>
              <a:t>See Facebook page for upcoming events/meetups</a:t>
            </a:r>
            <a:endParaRPr sz="2000">
              <a:solidFill>
                <a:srgbClr val="080809"/>
              </a:solidFill>
              <a:highlight>
                <a:srgbClr val="FFFFFF"/>
              </a:highlight>
            </a:endParaRPr>
          </a:p>
          <a:p>
            <a:pPr indent="0" lvl="0" marL="457200" marR="228600" rtl="0" algn="l">
              <a:lnSpc>
                <a:spcPct val="100000"/>
              </a:lnSpc>
              <a:spcBef>
                <a:spcPts val="0"/>
              </a:spcBef>
              <a:spcAft>
                <a:spcPts val="0"/>
              </a:spcAft>
              <a:buSzPts val="1800"/>
              <a:buNone/>
            </a:pPr>
            <a:r>
              <a:t/>
            </a:r>
            <a:endParaRPr sz="2000">
              <a:solidFill>
                <a:srgbClr val="41403C"/>
              </a:solidFill>
              <a:highlight>
                <a:srgbClr val="FFFFFF"/>
              </a:highlight>
            </a:endParaRPr>
          </a:p>
          <a:p>
            <a:pPr indent="0" lvl="0" marL="0" marR="228600" rtl="0" algn="l">
              <a:lnSpc>
                <a:spcPct val="100000"/>
              </a:lnSpc>
              <a:spcBef>
                <a:spcPts val="0"/>
              </a:spcBef>
              <a:spcAft>
                <a:spcPts val="0"/>
              </a:spcAft>
              <a:buSzPts val="1800"/>
              <a:buNone/>
            </a:pPr>
            <a:r>
              <a:rPr lang="en" sz="2000" u="sng">
                <a:solidFill>
                  <a:schemeClr val="hlink"/>
                </a:solidFill>
                <a:highlight>
                  <a:srgbClr val="FFFFFF"/>
                </a:highlight>
                <a:hlinkClick r:id="rId3"/>
              </a:rPr>
              <a:t>Facebook</a:t>
            </a:r>
            <a:endParaRPr sz="2000">
              <a:solidFill>
                <a:srgbClr val="202124"/>
              </a:solidFill>
              <a:highlight>
                <a:srgbClr val="FFFFFF"/>
              </a:highlight>
            </a:endParaRPr>
          </a:p>
          <a:p>
            <a:pPr indent="0" lvl="0" marL="0" rtl="0" algn="l">
              <a:lnSpc>
                <a:spcPct val="100000"/>
              </a:lnSpc>
              <a:spcBef>
                <a:spcPts val="0"/>
              </a:spcBef>
              <a:spcAft>
                <a:spcPts val="0"/>
              </a:spcAft>
              <a:buSzPts val="1800"/>
              <a:buNone/>
            </a:pPr>
            <a:r>
              <a:t/>
            </a:r>
            <a:endParaRPr sz="2000"/>
          </a:p>
        </p:txBody>
      </p:sp>
      <p:pic>
        <p:nvPicPr>
          <p:cNvPr id="143" name="Google Shape;143;g3d4d57e896e_0_26"/>
          <p:cNvPicPr preferRelativeResize="0"/>
          <p:nvPr/>
        </p:nvPicPr>
        <p:blipFill>
          <a:blip r:embed="rId4">
            <a:alphaModFix/>
          </a:blip>
          <a:stretch>
            <a:fillRect/>
          </a:stretch>
        </p:blipFill>
        <p:spPr>
          <a:xfrm>
            <a:off x="7448000" y="3317625"/>
            <a:ext cx="1384299" cy="15514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1"/>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Birth support &amp; Postpartum</a:t>
            </a:r>
            <a:endParaRPr>
              <a:solidFill>
                <a:schemeClr val="accent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3"/>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Embracing </a:t>
            </a:r>
            <a:r>
              <a:rPr lang="en"/>
              <a:t>Postpartum				      </a:t>
            </a:r>
            <a:r>
              <a:rPr lang="en" sz="2200"/>
              <a:t>-Ariana Stadtlander</a:t>
            </a:r>
            <a:endParaRPr sz="2200"/>
          </a:p>
        </p:txBody>
      </p:sp>
      <p:sp>
        <p:nvSpPr>
          <p:cNvPr id="154" name="Google Shape;154;p13"/>
          <p:cNvSpPr txBox="1"/>
          <p:nvPr>
            <p:ph idx="1" type="body"/>
          </p:nvPr>
        </p:nvSpPr>
        <p:spPr>
          <a:xfrm>
            <a:off x="311700" y="1017450"/>
            <a:ext cx="8520600" cy="34164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rgbClr val="202124"/>
              </a:buClr>
              <a:buSzPts val="1700"/>
              <a:buChar char="●"/>
            </a:pPr>
            <a:r>
              <a:rPr lang="en" sz="1700">
                <a:solidFill>
                  <a:srgbClr val="1F1F1F"/>
                </a:solidFill>
                <a:highlight>
                  <a:srgbClr val="FFFFFF"/>
                </a:highlight>
              </a:rPr>
              <a:t>A safe place for moms to be held and heard. We focus on building community, sharing resources, and supporting moms struggling with perinatal mood and anxiety disorders.</a:t>
            </a:r>
            <a:endParaRPr sz="1700">
              <a:solidFill>
                <a:srgbClr val="1F1F1F"/>
              </a:solidFill>
              <a:highlight>
                <a:srgbClr val="FFFFFF"/>
              </a:highlight>
            </a:endParaRPr>
          </a:p>
          <a:p>
            <a:pPr indent="-336550" lvl="0" marL="457200" rtl="0" algn="l">
              <a:lnSpc>
                <a:spcPct val="115000"/>
              </a:lnSpc>
              <a:spcBef>
                <a:spcPts val="0"/>
              </a:spcBef>
              <a:spcAft>
                <a:spcPts val="0"/>
              </a:spcAft>
              <a:buClr>
                <a:srgbClr val="202124"/>
              </a:buClr>
              <a:buSzPts val="1700"/>
              <a:buChar char="●"/>
            </a:pPr>
            <a:r>
              <a:rPr lang="en" sz="1700">
                <a:solidFill>
                  <a:srgbClr val="1F1F1F"/>
                </a:solidFill>
                <a:highlight>
                  <a:srgbClr val="FFFFFF"/>
                </a:highlight>
              </a:rPr>
              <a:t>A free in-person support group located in Delmar, NY</a:t>
            </a:r>
            <a:endParaRPr sz="1700">
              <a:solidFill>
                <a:srgbClr val="1F1F1F"/>
              </a:solidFill>
              <a:highlight>
                <a:srgbClr val="FFFFFF"/>
              </a:highlight>
            </a:endParaRPr>
          </a:p>
          <a:p>
            <a:pPr indent="-336550" lvl="0" marL="457200" rtl="0" algn="l">
              <a:lnSpc>
                <a:spcPct val="115000"/>
              </a:lnSpc>
              <a:spcBef>
                <a:spcPts val="0"/>
              </a:spcBef>
              <a:spcAft>
                <a:spcPts val="0"/>
              </a:spcAft>
              <a:buClr>
                <a:srgbClr val="202124"/>
              </a:buClr>
              <a:buSzPts val="1700"/>
              <a:buChar char="●"/>
            </a:pPr>
            <a:r>
              <a:rPr lang="en" sz="1700">
                <a:solidFill>
                  <a:srgbClr val="1F1F1F"/>
                </a:solidFill>
                <a:highlight>
                  <a:srgbClr val="FFFFFF"/>
                </a:highlight>
              </a:rPr>
              <a:t>Monthly group sessions held on the 1st Saturday of every month from 10:30am-12:00pm at Empowered Midwifery Care</a:t>
            </a:r>
            <a:endParaRPr sz="1700">
              <a:solidFill>
                <a:srgbClr val="1F1F1F"/>
              </a:solidFill>
              <a:highlight>
                <a:srgbClr val="FFFFFF"/>
              </a:highlight>
            </a:endParaRPr>
          </a:p>
          <a:p>
            <a:pPr indent="-336550" lvl="0" marL="457200" rtl="0" algn="l">
              <a:lnSpc>
                <a:spcPct val="115000"/>
              </a:lnSpc>
              <a:spcBef>
                <a:spcPts val="0"/>
              </a:spcBef>
              <a:spcAft>
                <a:spcPts val="0"/>
              </a:spcAft>
              <a:buClr>
                <a:srgbClr val="202124"/>
              </a:buClr>
              <a:buSzPts val="1700"/>
              <a:buChar char="●"/>
            </a:pPr>
            <a:r>
              <a:rPr lang="en" sz="1700">
                <a:solidFill>
                  <a:srgbClr val="1F1F1F"/>
                </a:solidFill>
                <a:highlight>
                  <a:srgbClr val="FFFFFF"/>
                </a:highlight>
              </a:rPr>
              <a:t>Partners and babies are always welcome</a:t>
            </a:r>
            <a:endParaRPr sz="1700">
              <a:solidFill>
                <a:srgbClr val="1F1F1F"/>
              </a:solidFill>
              <a:highlight>
                <a:srgbClr val="FFFFFF"/>
              </a:highlight>
            </a:endParaRPr>
          </a:p>
          <a:p>
            <a:pPr indent="-336550" lvl="0" marL="457200" rtl="0" algn="l">
              <a:spcBef>
                <a:spcPts val="0"/>
              </a:spcBef>
              <a:spcAft>
                <a:spcPts val="0"/>
              </a:spcAft>
              <a:buClr>
                <a:srgbClr val="202124"/>
              </a:buClr>
              <a:buSzPts val="1700"/>
              <a:buChar char="●"/>
            </a:pPr>
            <a:r>
              <a:rPr lang="en" sz="1700">
                <a:solidFill>
                  <a:srgbClr val="1F1F1F"/>
                </a:solidFill>
                <a:highlight>
                  <a:srgbClr val="FFFFFF"/>
                </a:highlight>
              </a:rPr>
              <a:t>Stay in touch throughout the month with our group chat through WhatsApp</a:t>
            </a:r>
            <a:endParaRPr sz="1700">
              <a:solidFill>
                <a:srgbClr val="1F1F1F"/>
              </a:solidFill>
              <a:highlight>
                <a:srgbClr val="FFFFFF"/>
              </a:highlight>
            </a:endParaRPr>
          </a:p>
          <a:p>
            <a:pPr indent="-336550" lvl="0" marL="457200" rtl="0" algn="l">
              <a:lnSpc>
                <a:spcPct val="115000"/>
              </a:lnSpc>
              <a:spcBef>
                <a:spcPts val="0"/>
              </a:spcBef>
              <a:spcAft>
                <a:spcPts val="0"/>
              </a:spcAft>
              <a:buClr>
                <a:srgbClr val="202124"/>
              </a:buClr>
              <a:buSzPts val="1700"/>
              <a:buChar char="●"/>
            </a:pPr>
            <a:r>
              <a:rPr lang="en" sz="1700">
                <a:solidFill>
                  <a:srgbClr val="1F1F1F"/>
                </a:solidFill>
                <a:highlight>
                  <a:srgbClr val="FFFFFF"/>
                </a:highlight>
              </a:rPr>
              <a:t>Pre-registration is strongly encouraged</a:t>
            </a:r>
            <a:endParaRPr sz="1700">
              <a:solidFill>
                <a:srgbClr val="1F1F1F"/>
              </a:solidFill>
              <a:highlight>
                <a:srgbClr val="FFFFFF"/>
              </a:highlight>
            </a:endParaRPr>
          </a:p>
          <a:p>
            <a:pPr indent="-336550" lvl="1" marL="914400" rtl="0" algn="l">
              <a:lnSpc>
                <a:spcPct val="115000"/>
              </a:lnSpc>
              <a:spcBef>
                <a:spcPts val="0"/>
              </a:spcBef>
              <a:spcAft>
                <a:spcPts val="0"/>
              </a:spcAft>
              <a:buClr>
                <a:srgbClr val="202124"/>
              </a:buClr>
              <a:buSzPts val="1700"/>
              <a:buChar char="○"/>
            </a:pPr>
            <a:r>
              <a:rPr lang="en" sz="1700" u="sng">
                <a:solidFill>
                  <a:schemeClr val="hlink"/>
                </a:solidFill>
                <a:highlight>
                  <a:srgbClr val="FFFFFF"/>
                </a:highlight>
                <a:hlinkClick r:id="rId3"/>
              </a:rPr>
              <a:t>Register here</a:t>
            </a:r>
            <a:r>
              <a:rPr lang="en" sz="1700">
                <a:solidFill>
                  <a:srgbClr val="1F1F1F"/>
                </a:solidFill>
                <a:highlight>
                  <a:srgbClr val="FFFFFF"/>
                </a:highlight>
              </a:rPr>
              <a:t> </a:t>
            </a:r>
            <a:endParaRPr sz="1700">
              <a:solidFill>
                <a:srgbClr val="1F1F1F"/>
              </a:solidFill>
              <a:highlight>
                <a:srgbClr val="FFFFFF"/>
              </a:highlight>
            </a:endParaRPr>
          </a:p>
          <a:p>
            <a:pPr indent="0" lvl="0" marL="0" rtl="0" algn="l">
              <a:lnSpc>
                <a:spcPct val="115000"/>
              </a:lnSpc>
              <a:spcBef>
                <a:spcPts val="1200"/>
              </a:spcBef>
              <a:spcAft>
                <a:spcPts val="1200"/>
              </a:spcAft>
              <a:buSzPts val="1800"/>
              <a:buNone/>
            </a:pPr>
            <a:r>
              <a:rPr lang="en" u="sng">
                <a:solidFill>
                  <a:schemeClr val="hlink"/>
                </a:solidFill>
                <a:highlight>
                  <a:srgbClr val="FFFFFF"/>
                </a:highlight>
                <a:hlinkClick r:id="rId4"/>
              </a:rPr>
              <a:t>Instagram</a:t>
            </a:r>
            <a:r>
              <a:rPr lang="en">
                <a:solidFill>
                  <a:srgbClr val="202124"/>
                </a:solidFill>
                <a:highlight>
                  <a:srgbClr val="FFFFFF"/>
                </a:highlight>
              </a:rPr>
              <a:t> or Email Ariana at </a:t>
            </a:r>
            <a:r>
              <a:rPr lang="en" u="sng">
                <a:solidFill>
                  <a:schemeClr val="hlink"/>
                </a:solidFill>
                <a:highlight>
                  <a:srgbClr val="FFFFFF"/>
                </a:highlight>
                <a:hlinkClick r:id="rId5"/>
              </a:rPr>
              <a:t>embracingpostpartum@gmail.com</a:t>
            </a:r>
            <a:endParaRPr/>
          </a:p>
        </p:txBody>
      </p:sp>
      <p:pic>
        <p:nvPicPr>
          <p:cNvPr id="155" name="Google Shape;155;p13" title="file_00000000e67071f5b25f3818630fee46 - Ariana Stadtlander.png"/>
          <p:cNvPicPr preferRelativeResize="0"/>
          <p:nvPr/>
        </p:nvPicPr>
        <p:blipFill>
          <a:blip r:embed="rId6">
            <a:alphaModFix/>
          </a:blip>
          <a:stretch>
            <a:fillRect/>
          </a:stretch>
        </p:blipFill>
        <p:spPr>
          <a:xfrm>
            <a:off x="6908482" y="3438700"/>
            <a:ext cx="1962574" cy="1588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Mom Starts Here								</a:t>
            </a:r>
            <a:r>
              <a:rPr lang="en" sz="2200"/>
              <a:t>-Kyla Schmidt*</a:t>
            </a:r>
            <a:endParaRPr sz="2200"/>
          </a:p>
        </p:txBody>
      </p:sp>
      <p:sp>
        <p:nvSpPr>
          <p:cNvPr id="161" name="Google Shape;161;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SzPts val="1800"/>
              <a:buNone/>
            </a:pPr>
            <a:r>
              <a:rPr lang="en"/>
              <a:t>Variety of services to “</a:t>
            </a:r>
            <a:r>
              <a:rPr i="1" lang="en" sz="1600">
                <a:solidFill>
                  <a:srgbClr val="2F2C28"/>
                </a:solidFill>
              </a:rPr>
              <a:t>to walk with families along their parenting journey. We provide support for the internal and external needs of parents so they can be at their best and have connected, loving relationships with their children.” </a:t>
            </a:r>
            <a:endParaRPr/>
          </a:p>
          <a:p>
            <a:pPr indent="-342900" lvl="0" marL="457200" rtl="0" algn="l">
              <a:lnSpc>
                <a:spcPct val="115000"/>
              </a:lnSpc>
              <a:spcBef>
                <a:spcPts val="1200"/>
              </a:spcBef>
              <a:spcAft>
                <a:spcPts val="0"/>
              </a:spcAft>
              <a:buSzPts val="1800"/>
              <a:buChar char="●"/>
            </a:pPr>
            <a:r>
              <a:rPr lang="en" u="sng">
                <a:solidFill>
                  <a:schemeClr val="hlink"/>
                </a:solidFill>
                <a:hlinkClick r:id="rId3"/>
              </a:rPr>
              <a:t>Peer groups</a:t>
            </a:r>
            <a:r>
              <a:rPr lang="en"/>
              <a:t> &amp; </a:t>
            </a:r>
            <a:r>
              <a:rPr lang="en" u="sng">
                <a:solidFill>
                  <a:schemeClr val="hlink"/>
                </a:solidFill>
                <a:hlinkClick r:id="rId4"/>
              </a:rPr>
              <a:t>Ongoing Events</a:t>
            </a:r>
            <a:r>
              <a:rPr lang="en"/>
              <a:t>. Recommended for </a:t>
            </a:r>
            <a:r>
              <a:rPr lang="en" u="sng">
                <a:solidFill>
                  <a:schemeClr val="accent5"/>
                </a:solidFill>
                <a:hlinkClick r:id="rId5">
                  <a:extLst>
                    <a:ext uri="{A12FA001-AC4F-418D-AE19-62706E023703}">
                      <ahyp:hlinkClr val="tx"/>
                    </a:ext>
                  </a:extLst>
                </a:hlinkClick>
              </a:rPr>
              <a:t>Pregnancy Club</a:t>
            </a:r>
            <a:r>
              <a:rPr lang="en"/>
              <a:t> members, but open to anyone</a:t>
            </a:r>
            <a:endParaRPr/>
          </a:p>
          <a:p>
            <a:pPr indent="-342900" lvl="0" marL="457200" rtl="0" algn="l">
              <a:lnSpc>
                <a:spcPct val="115000"/>
              </a:lnSpc>
              <a:spcBef>
                <a:spcPts val="0"/>
              </a:spcBef>
              <a:spcAft>
                <a:spcPts val="0"/>
              </a:spcAft>
              <a:buSzPts val="1800"/>
              <a:buChar char="●"/>
            </a:pPr>
            <a:r>
              <a:rPr lang="en" u="sng">
                <a:solidFill>
                  <a:schemeClr val="hlink"/>
                </a:solidFill>
                <a:hlinkClick r:id="rId6"/>
              </a:rPr>
              <a:t>Baby items</a:t>
            </a:r>
            <a:r>
              <a:rPr lang="en"/>
              <a:t> &amp; Baby Showers</a:t>
            </a:r>
            <a:endParaRPr/>
          </a:p>
          <a:p>
            <a:pPr indent="-342900" lvl="0" marL="457200" rtl="0" algn="l">
              <a:lnSpc>
                <a:spcPct val="115000"/>
              </a:lnSpc>
              <a:spcBef>
                <a:spcPts val="0"/>
              </a:spcBef>
              <a:spcAft>
                <a:spcPts val="0"/>
              </a:spcAft>
              <a:buSzPts val="1800"/>
              <a:buChar char="●"/>
            </a:pPr>
            <a:r>
              <a:rPr lang="en" u="sng">
                <a:solidFill>
                  <a:schemeClr val="hlink"/>
                </a:solidFill>
                <a:hlinkClick r:id="rId7"/>
              </a:rPr>
              <a:t>Parent hotline</a:t>
            </a:r>
            <a:r>
              <a:rPr lang="en"/>
              <a:t> &amp; </a:t>
            </a:r>
            <a:r>
              <a:rPr lang="en" u="sng">
                <a:solidFill>
                  <a:schemeClr val="hlink"/>
                </a:solidFill>
                <a:hlinkClick r:id="rId8"/>
              </a:rPr>
              <a:t>Lactation support</a:t>
            </a:r>
            <a:endParaRPr/>
          </a:p>
          <a:p>
            <a:pPr indent="-342900" lvl="0" marL="457200" rtl="0" algn="l">
              <a:lnSpc>
                <a:spcPct val="115000"/>
              </a:lnSpc>
              <a:spcBef>
                <a:spcPts val="0"/>
              </a:spcBef>
              <a:spcAft>
                <a:spcPts val="0"/>
              </a:spcAft>
              <a:buSzPts val="1800"/>
              <a:buChar char="●"/>
            </a:pPr>
            <a:r>
              <a:rPr lang="en" u="sng">
                <a:solidFill>
                  <a:schemeClr val="hlink"/>
                </a:solidFill>
                <a:hlinkClick r:id="rId9"/>
              </a:rPr>
              <a:t>Baby Furniture</a:t>
            </a:r>
            <a:r>
              <a:rPr lang="en"/>
              <a:t>*</a:t>
            </a:r>
            <a:endParaRPr/>
          </a:p>
          <a:p>
            <a:pPr indent="0" lvl="0" marL="0" rtl="0" algn="l">
              <a:lnSpc>
                <a:spcPct val="115000"/>
              </a:lnSpc>
              <a:spcBef>
                <a:spcPts val="1200"/>
              </a:spcBef>
              <a:spcAft>
                <a:spcPts val="0"/>
              </a:spcAft>
              <a:buSzPts val="1800"/>
              <a:buNone/>
            </a:pPr>
            <a:r>
              <a:rPr lang="en" sz="1500"/>
              <a:t>*Some items are income/Medicaid eligible</a:t>
            </a:r>
            <a:endParaRPr sz="1500"/>
          </a:p>
          <a:p>
            <a:pPr indent="0" lvl="0" marL="0" rtl="0" algn="l">
              <a:lnSpc>
                <a:spcPct val="115000"/>
              </a:lnSpc>
              <a:spcBef>
                <a:spcPts val="1200"/>
              </a:spcBef>
              <a:spcAft>
                <a:spcPts val="1200"/>
              </a:spcAft>
              <a:buSzPts val="1800"/>
              <a:buNone/>
            </a:pPr>
            <a:r>
              <a:rPr lang="en" sz="2000" u="sng">
                <a:solidFill>
                  <a:schemeClr val="hlink"/>
                </a:solidFill>
                <a:hlinkClick r:id="rId10"/>
              </a:rPr>
              <a:t>Website</a:t>
            </a:r>
            <a:r>
              <a:rPr lang="en" sz="2000"/>
              <a:t>, </a:t>
            </a:r>
            <a:r>
              <a:rPr lang="en" sz="2000" u="sng">
                <a:solidFill>
                  <a:schemeClr val="hlink"/>
                </a:solidFill>
                <a:hlinkClick r:id="rId11"/>
              </a:rPr>
              <a:t>Facebook</a:t>
            </a:r>
            <a:r>
              <a:rPr lang="en" sz="2000"/>
              <a:t>, </a:t>
            </a:r>
            <a:r>
              <a:rPr lang="en" sz="2000" u="sng">
                <a:solidFill>
                  <a:schemeClr val="hlink"/>
                </a:solidFill>
                <a:hlinkClick r:id="rId12"/>
              </a:rPr>
              <a:t>info@momstartshere.org</a:t>
            </a:r>
            <a:endParaRPr sz="2000"/>
          </a:p>
        </p:txBody>
      </p:sp>
      <p:pic>
        <p:nvPicPr>
          <p:cNvPr id="162" name="Google Shape;162;p21"/>
          <p:cNvPicPr preferRelativeResize="0"/>
          <p:nvPr/>
        </p:nvPicPr>
        <p:blipFill rotWithShape="1">
          <a:blip r:embed="rId13">
            <a:alphaModFix/>
          </a:blip>
          <a:srcRect b="0" l="20537" r="18951" t="0"/>
          <a:stretch/>
        </p:blipFill>
        <p:spPr>
          <a:xfrm>
            <a:off x="7029175" y="3098675"/>
            <a:ext cx="1803125" cy="16792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6"/>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5375"/>
              <a:buNone/>
            </a:pPr>
            <a:r>
              <a:rPr lang="en"/>
              <a:t>Birthright of Schenectady			              </a:t>
            </a:r>
            <a:r>
              <a:rPr lang="en" sz="2150"/>
              <a:t>- Karen Ronca</a:t>
            </a:r>
            <a:endParaRPr sz="2150"/>
          </a:p>
        </p:txBody>
      </p:sp>
      <p:sp>
        <p:nvSpPr>
          <p:cNvPr id="168" name="Google Shape;168;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55600" lvl="0" marL="457200" marR="228600" rtl="0" algn="l">
              <a:lnSpc>
                <a:spcPct val="100000"/>
              </a:lnSpc>
              <a:spcBef>
                <a:spcPts val="900"/>
              </a:spcBef>
              <a:spcAft>
                <a:spcPts val="0"/>
              </a:spcAft>
              <a:buClr>
                <a:srgbClr val="050505"/>
              </a:buClr>
              <a:buSzPts val="2000"/>
              <a:buChar char="●"/>
            </a:pPr>
            <a:r>
              <a:rPr lang="en" sz="2000">
                <a:solidFill>
                  <a:srgbClr val="050505"/>
                </a:solidFill>
                <a:highlight>
                  <a:schemeClr val="lt1"/>
                </a:highlight>
              </a:rPr>
              <a:t>Birthright is a pregnancy resource center that supports Moms and their families from pregnancy to the first birthday (up to size 2T and 6 diapers) of the child with material resources, as well as helping them locate what we cannot provide.</a:t>
            </a:r>
            <a:endParaRPr sz="2000">
              <a:solidFill>
                <a:srgbClr val="050505"/>
              </a:solidFill>
              <a:highlight>
                <a:schemeClr val="lt1"/>
              </a:highlight>
            </a:endParaRPr>
          </a:p>
          <a:p>
            <a:pPr indent="-355600" lvl="0" marL="457200" marR="292100" rtl="0" algn="l">
              <a:lnSpc>
                <a:spcPct val="100000"/>
              </a:lnSpc>
              <a:spcBef>
                <a:spcPts val="0"/>
              </a:spcBef>
              <a:spcAft>
                <a:spcPts val="0"/>
              </a:spcAft>
              <a:buClr>
                <a:srgbClr val="050505"/>
              </a:buClr>
              <a:buSzPts val="2000"/>
              <a:buChar char="●"/>
            </a:pPr>
            <a:r>
              <a:rPr lang="en" sz="2000">
                <a:solidFill>
                  <a:srgbClr val="050505"/>
                </a:solidFill>
                <a:highlight>
                  <a:schemeClr val="lt1"/>
                </a:highlight>
              </a:rPr>
              <a:t>Birthright services are always free, confidential and available to any woman regardless of age, race, circumstances, religion, marital status or financial situation.</a:t>
            </a:r>
            <a:endParaRPr sz="2000">
              <a:solidFill>
                <a:srgbClr val="050505"/>
              </a:solidFill>
              <a:highlight>
                <a:schemeClr val="lt1"/>
              </a:highlight>
            </a:endParaRPr>
          </a:p>
          <a:p>
            <a:pPr indent="-355600" lvl="0" marL="457200" marR="292100" rtl="0" algn="l">
              <a:lnSpc>
                <a:spcPct val="100000"/>
              </a:lnSpc>
              <a:spcBef>
                <a:spcPts val="0"/>
              </a:spcBef>
              <a:spcAft>
                <a:spcPts val="0"/>
              </a:spcAft>
              <a:buClr>
                <a:srgbClr val="050505"/>
              </a:buClr>
              <a:buSzPts val="2000"/>
              <a:buChar char="●"/>
            </a:pPr>
            <a:r>
              <a:rPr lang="en" sz="2000">
                <a:solidFill>
                  <a:srgbClr val="050505"/>
                </a:solidFill>
                <a:highlight>
                  <a:schemeClr val="lt1"/>
                </a:highlight>
              </a:rPr>
              <a:t>Open Mon-Friday 10am-1pm on Jay St. Schenectady</a:t>
            </a:r>
            <a:endParaRPr sz="2000">
              <a:solidFill>
                <a:srgbClr val="050505"/>
              </a:solidFill>
              <a:highlight>
                <a:schemeClr val="lt1"/>
              </a:highlight>
            </a:endParaRPr>
          </a:p>
          <a:p>
            <a:pPr indent="-355600" lvl="0" marL="457200" marR="292100" rtl="0" algn="l">
              <a:lnSpc>
                <a:spcPct val="100000"/>
              </a:lnSpc>
              <a:spcBef>
                <a:spcPts val="0"/>
              </a:spcBef>
              <a:spcAft>
                <a:spcPts val="0"/>
              </a:spcAft>
              <a:buClr>
                <a:srgbClr val="050505"/>
              </a:buClr>
              <a:buSzPts val="2000"/>
              <a:buChar char="●"/>
            </a:pPr>
            <a:r>
              <a:rPr lang="en" sz="2000">
                <a:solidFill>
                  <a:srgbClr val="050505"/>
                </a:solidFill>
                <a:highlight>
                  <a:schemeClr val="lt1"/>
                </a:highlight>
              </a:rPr>
              <a:t>See </a:t>
            </a:r>
            <a:r>
              <a:rPr lang="en" sz="2000" u="sng">
                <a:solidFill>
                  <a:schemeClr val="hlink"/>
                </a:solidFill>
                <a:highlight>
                  <a:schemeClr val="lt1"/>
                </a:highlight>
                <a:hlinkClick r:id="rId3"/>
              </a:rPr>
              <a:t>KLOVE Interview</a:t>
            </a:r>
            <a:endParaRPr sz="2000">
              <a:solidFill>
                <a:srgbClr val="050505"/>
              </a:solidFill>
              <a:highlight>
                <a:schemeClr val="lt1"/>
              </a:highlight>
            </a:endParaRPr>
          </a:p>
          <a:p>
            <a:pPr indent="0" lvl="0" marL="0" rtl="0" algn="l">
              <a:lnSpc>
                <a:spcPct val="100000"/>
              </a:lnSpc>
              <a:spcBef>
                <a:spcPts val="1500"/>
              </a:spcBef>
              <a:spcAft>
                <a:spcPts val="0"/>
              </a:spcAft>
              <a:buSzPts val="1800"/>
              <a:buNone/>
            </a:pPr>
            <a:r>
              <a:rPr lang="en" sz="2000" u="sng">
                <a:solidFill>
                  <a:schemeClr val="hlink"/>
                </a:solidFill>
                <a:highlight>
                  <a:schemeClr val="lt1"/>
                </a:highlight>
                <a:hlinkClick r:id="rId4"/>
              </a:rPr>
              <a:t>Website</a:t>
            </a:r>
            <a:r>
              <a:rPr lang="en" sz="2000"/>
              <a:t>, </a:t>
            </a:r>
            <a:r>
              <a:rPr lang="en" sz="2000" u="sng">
                <a:solidFill>
                  <a:schemeClr val="accent5"/>
                </a:solidFill>
                <a:highlight>
                  <a:schemeClr val="lt1"/>
                </a:highlight>
                <a:hlinkClick r:id="rId5">
                  <a:extLst>
                    <a:ext uri="{A12FA001-AC4F-418D-AE19-62706E023703}">
                      <ahyp:hlinkClr val="tx"/>
                    </a:ext>
                  </a:extLst>
                </a:hlinkClick>
              </a:rPr>
              <a:t>Facebook</a:t>
            </a:r>
            <a:r>
              <a:rPr lang="en" sz="2000">
                <a:solidFill>
                  <a:srgbClr val="050505"/>
                </a:solidFill>
                <a:highlight>
                  <a:schemeClr val="lt1"/>
                </a:highlight>
              </a:rPr>
              <a:t>, </a:t>
            </a:r>
            <a:r>
              <a:rPr b="1" lang="en" sz="2000">
                <a:solidFill>
                  <a:schemeClr val="accent1"/>
                </a:solidFill>
                <a:highlight>
                  <a:schemeClr val="lt1"/>
                </a:highlight>
              </a:rPr>
              <a:t>518-370-1532</a:t>
            </a:r>
            <a:endParaRPr sz="2000">
              <a:solidFill>
                <a:srgbClr val="050505"/>
              </a:solidFill>
              <a:highlight>
                <a:schemeClr val="lt1"/>
              </a:highlight>
            </a:endParaRPr>
          </a:p>
        </p:txBody>
      </p:sp>
      <p:pic>
        <p:nvPicPr>
          <p:cNvPr id="169" name="Google Shape;169;p16"/>
          <p:cNvPicPr preferRelativeResize="0"/>
          <p:nvPr/>
        </p:nvPicPr>
        <p:blipFill rotWithShape="1">
          <a:blip r:embed="rId6">
            <a:alphaModFix/>
          </a:blip>
          <a:srcRect b="0" l="0" r="0" t="0"/>
          <a:stretch/>
        </p:blipFill>
        <p:spPr>
          <a:xfrm>
            <a:off x="6144350" y="4012500"/>
            <a:ext cx="2687950" cy="822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5"/>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The Body Workshop PT 						</a:t>
            </a:r>
            <a:r>
              <a:rPr lang="en" sz="2200"/>
              <a:t>-Molly Conway*</a:t>
            </a:r>
            <a:endParaRPr sz="2200"/>
          </a:p>
        </p:txBody>
      </p:sp>
      <p:sp>
        <p:nvSpPr>
          <p:cNvPr id="175" name="Google Shape;175;p15"/>
          <p:cNvSpPr txBox="1"/>
          <p:nvPr>
            <p:ph idx="1" type="body"/>
          </p:nvPr>
        </p:nvSpPr>
        <p:spPr>
          <a:xfrm>
            <a:off x="311700" y="1152475"/>
            <a:ext cx="8520600" cy="3789000"/>
          </a:xfrm>
          <a:prstGeom prst="rect">
            <a:avLst/>
          </a:prstGeom>
          <a:noFill/>
          <a:ln>
            <a:noFill/>
          </a:ln>
        </p:spPr>
        <p:txBody>
          <a:bodyPr anchorCtr="0" anchor="t" bIns="91425" lIns="91425" spcFirstLastPara="1" rIns="91425" wrap="square" tIns="91425">
            <a:normAutofit/>
          </a:bodyPr>
          <a:lstStyle/>
          <a:p>
            <a:pPr indent="-355600" lvl="0" marL="457200" rtl="0" algn="l">
              <a:lnSpc>
                <a:spcPct val="115000"/>
              </a:lnSpc>
              <a:spcBef>
                <a:spcPts val="0"/>
              </a:spcBef>
              <a:spcAft>
                <a:spcPts val="0"/>
              </a:spcAft>
              <a:buClr>
                <a:schemeClr val="accent1"/>
              </a:buClr>
              <a:buSzPts val="2000"/>
              <a:buChar char="●"/>
            </a:pPr>
            <a:r>
              <a:rPr lang="en" sz="2000">
                <a:solidFill>
                  <a:schemeClr val="accent1"/>
                </a:solidFill>
              </a:rPr>
              <a:t>We are a Women’s Health physical therapy practice specializing in pregnancy and postpartum care.</a:t>
            </a:r>
            <a:endParaRPr sz="2000">
              <a:solidFill>
                <a:schemeClr val="accent1"/>
              </a:solidFill>
            </a:endParaRPr>
          </a:p>
          <a:p>
            <a:pPr indent="-330200" lvl="1" marL="914400" rtl="0" algn="l">
              <a:lnSpc>
                <a:spcPct val="100000"/>
              </a:lnSpc>
              <a:spcBef>
                <a:spcPts val="0"/>
              </a:spcBef>
              <a:spcAft>
                <a:spcPts val="0"/>
              </a:spcAft>
              <a:buClr>
                <a:srgbClr val="222222"/>
              </a:buClr>
              <a:buSzPts val="1600"/>
              <a:buChar char="○"/>
            </a:pPr>
            <a:r>
              <a:rPr lang="en" sz="1600">
                <a:solidFill>
                  <a:srgbClr val="222222"/>
                </a:solidFill>
                <a:highlight>
                  <a:schemeClr val="lt1"/>
                </a:highlight>
              </a:rPr>
              <a:t>Our goal is to connect birthing individuals in Community with the  different resources that they are looking for</a:t>
            </a:r>
            <a:endParaRPr sz="1600">
              <a:solidFill>
                <a:srgbClr val="222222"/>
              </a:solidFill>
              <a:highlight>
                <a:schemeClr val="lt1"/>
              </a:highlight>
            </a:endParaRPr>
          </a:p>
          <a:p>
            <a:pPr indent="-330200" lvl="1" marL="914400" rtl="0" algn="l">
              <a:lnSpc>
                <a:spcPct val="100000"/>
              </a:lnSpc>
              <a:spcBef>
                <a:spcPts val="0"/>
              </a:spcBef>
              <a:spcAft>
                <a:spcPts val="0"/>
              </a:spcAft>
              <a:buClr>
                <a:schemeClr val="accent1"/>
              </a:buClr>
              <a:buSzPts val="1600"/>
              <a:buChar char="○"/>
            </a:pPr>
            <a:r>
              <a:rPr lang="en" sz="1600">
                <a:solidFill>
                  <a:srgbClr val="222222"/>
                </a:solidFill>
                <a:highlight>
                  <a:schemeClr val="lt1"/>
                </a:highlight>
              </a:rPr>
              <a:t>Pelvic floor PT for pregnancy and postpartum recovery</a:t>
            </a:r>
            <a:endParaRPr sz="1600">
              <a:solidFill>
                <a:srgbClr val="222222"/>
              </a:solidFill>
              <a:highlight>
                <a:schemeClr val="lt1"/>
              </a:highlight>
            </a:endParaRPr>
          </a:p>
          <a:p>
            <a:pPr indent="-330200" lvl="1" marL="914400" rtl="0" algn="l">
              <a:lnSpc>
                <a:spcPct val="100000"/>
              </a:lnSpc>
              <a:spcBef>
                <a:spcPts val="0"/>
              </a:spcBef>
              <a:spcAft>
                <a:spcPts val="0"/>
              </a:spcAft>
              <a:buClr>
                <a:schemeClr val="accent1"/>
              </a:buClr>
              <a:buSzPts val="1600"/>
              <a:buChar char="○"/>
            </a:pPr>
            <a:r>
              <a:rPr lang="en" sz="1600">
                <a:solidFill>
                  <a:srgbClr val="222222"/>
                </a:solidFill>
                <a:highlight>
                  <a:schemeClr val="lt1"/>
                </a:highlight>
              </a:rPr>
              <a:t>Monthly Lactation Community circle -1st Friday of the month with </a:t>
            </a:r>
            <a:r>
              <a:rPr lang="en" sz="1600" u="sng">
                <a:solidFill>
                  <a:schemeClr val="hlink"/>
                </a:solidFill>
                <a:highlight>
                  <a:schemeClr val="lt1"/>
                </a:highlight>
                <a:hlinkClick r:id="rId3"/>
              </a:rPr>
              <a:t>The Milk Mentor</a:t>
            </a:r>
            <a:endParaRPr sz="1600">
              <a:solidFill>
                <a:srgbClr val="222222"/>
              </a:solidFill>
              <a:highlight>
                <a:schemeClr val="lt1"/>
              </a:highlight>
            </a:endParaRPr>
          </a:p>
          <a:p>
            <a:pPr indent="-330200" lvl="1" marL="914400" rtl="0" algn="l">
              <a:lnSpc>
                <a:spcPct val="100000"/>
              </a:lnSpc>
              <a:spcBef>
                <a:spcPts val="0"/>
              </a:spcBef>
              <a:spcAft>
                <a:spcPts val="0"/>
              </a:spcAft>
              <a:buClr>
                <a:srgbClr val="222222"/>
              </a:buClr>
              <a:buSzPts val="1600"/>
              <a:buChar char="○"/>
            </a:pPr>
            <a:r>
              <a:rPr lang="en" sz="1600">
                <a:solidFill>
                  <a:srgbClr val="222222"/>
                </a:solidFill>
                <a:highlight>
                  <a:schemeClr val="lt1"/>
                </a:highlight>
              </a:rPr>
              <a:t>Postpartum support Group- 3rd saturday of the month With mental health provider Hope IIron</a:t>
            </a:r>
            <a:endParaRPr sz="1600">
              <a:solidFill>
                <a:srgbClr val="222222"/>
              </a:solidFill>
              <a:highlight>
                <a:schemeClr val="lt1"/>
              </a:highlight>
            </a:endParaRPr>
          </a:p>
          <a:p>
            <a:pPr indent="-330200" lvl="1" marL="914400" rtl="0" algn="l">
              <a:lnSpc>
                <a:spcPct val="100000"/>
              </a:lnSpc>
              <a:spcBef>
                <a:spcPts val="0"/>
              </a:spcBef>
              <a:spcAft>
                <a:spcPts val="0"/>
              </a:spcAft>
              <a:buClr>
                <a:srgbClr val="222222"/>
              </a:buClr>
              <a:buSzPts val="1600"/>
              <a:buChar char="○"/>
            </a:pPr>
            <a:r>
              <a:rPr lang="en" sz="1600">
                <a:solidFill>
                  <a:srgbClr val="222222"/>
                </a:solidFill>
                <a:highlight>
                  <a:srgbClr val="FFFFFF"/>
                </a:highlight>
              </a:rPr>
              <a:t>Rebuild &amp; Empower: Postpartum Strength &amp; Movement exercise class with Britt Dietz Fitness.*</a:t>
            </a:r>
            <a:endParaRPr sz="1600">
              <a:solidFill>
                <a:srgbClr val="222222"/>
              </a:solidFill>
              <a:highlight>
                <a:srgbClr val="FFFFFF"/>
              </a:highlight>
            </a:endParaRPr>
          </a:p>
          <a:p>
            <a:pPr indent="-330200" lvl="1" marL="914400" rtl="0" algn="l">
              <a:lnSpc>
                <a:spcPct val="100000"/>
              </a:lnSpc>
              <a:spcBef>
                <a:spcPts val="0"/>
              </a:spcBef>
              <a:spcAft>
                <a:spcPts val="0"/>
              </a:spcAft>
              <a:buClr>
                <a:srgbClr val="222222"/>
              </a:buClr>
              <a:buSzPts val="1600"/>
              <a:buChar char="○"/>
            </a:pPr>
            <a:r>
              <a:rPr lang="en" sz="1600">
                <a:solidFill>
                  <a:srgbClr val="222222"/>
                </a:solidFill>
                <a:highlight>
                  <a:schemeClr val="lt1"/>
                </a:highlight>
              </a:rPr>
              <a:t>Birth preparation education classes with Tisha Graham*</a:t>
            </a:r>
            <a:endParaRPr sz="1600">
              <a:solidFill>
                <a:srgbClr val="222222"/>
              </a:solidFill>
              <a:highlight>
                <a:srgbClr val="FFFFFF"/>
              </a:highlight>
            </a:endParaRPr>
          </a:p>
          <a:p>
            <a:pPr indent="-330200" lvl="1" marL="914400" rtl="0" algn="l">
              <a:lnSpc>
                <a:spcPct val="100000"/>
              </a:lnSpc>
              <a:spcBef>
                <a:spcPts val="0"/>
              </a:spcBef>
              <a:spcAft>
                <a:spcPts val="0"/>
              </a:spcAft>
              <a:buClr>
                <a:srgbClr val="222222"/>
              </a:buClr>
              <a:buSzPts val="1600"/>
              <a:buChar char="○"/>
            </a:pPr>
            <a:r>
              <a:rPr lang="en" sz="1600">
                <a:solidFill>
                  <a:srgbClr val="222222"/>
                </a:solidFill>
                <a:highlight>
                  <a:schemeClr val="lt1"/>
                </a:highlight>
              </a:rPr>
              <a:t>We also offer tummy time classes and weekly running group</a:t>
            </a:r>
            <a:endParaRPr sz="1600">
              <a:solidFill>
                <a:srgbClr val="222222"/>
              </a:solidFill>
              <a:highlight>
                <a:schemeClr val="lt1"/>
              </a:highlight>
            </a:endParaRPr>
          </a:p>
          <a:p>
            <a:pPr indent="0" lvl="0" marL="0" rtl="0" algn="l">
              <a:lnSpc>
                <a:spcPct val="115000"/>
              </a:lnSpc>
              <a:spcBef>
                <a:spcPts val="0"/>
              </a:spcBef>
              <a:spcAft>
                <a:spcPts val="0"/>
              </a:spcAft>
              <a:buSzPts val="1800"/>
              <a:buNone/>
            </a:pPr>
            <a:r>
              <a:rPr lang="en" u="sng">
                <a:solidFill>
                  <a:schemeClr val="accent5"/>
                </a:solidFill>
                <a:hlinkClick r:id="rId4">
                  <a:extLst>
                    <a:ext uri="{A12FA001-AC4F-418D-AE19-62706E023703}">
                      <ahyp:hlinkClr val="tx"/>
                    </a:ext>
                  </a:extLst>
                </a:hlinkClick>
              </a:rPr>
              <a:t>Facebook</a:t>
            </a:r>
            <a:r>
              <a:rPr lang="en">
                <a:solidFill>
                  <a:schemeClr val="accent1"/>
                </a:solidFill>
              </a:rPr>
              <a:t>, </a:t>
            </a:r>
            <a:r>
              <a:rPr lang="en" u="sng">
                <a:solidFill>
                  <a:schemeClr val="accent5"/>
                </a:solidFill>
                <a:hlinkClick r:id="rId5">
                  <a:extLst>
                    <a:ext uri="{A12FA001-AC4F-418D-AE19-62706E023703}">
                      <ahyp:hlinkClr val="tx"/>
                    </a:ext>
                  </a:extLst>
                </a:hlinkClick>
              </a:rPr>
              <a:t>Instagram</a:t>
            </a:r>
            <a:r>
              <a:rPr lang="en">
                <a:solidFill>
                  <a:schemeClr val="accent1"/>
                </a:solidFill>
              </a:rPr>
              <a:t>, </a:t>
            </a:r>
            <a:r>
              <a:rPr lang="en" u="sng">
                <a:solidFill>
                  <a:schemeClr val="hlink"/>
                </a:solidFill>
                <a:latin typeface="Arial"/>
                <a:ea typeface="Arial"/>
                <a:cs typeface="Arial"/>
                <a:sym typeface="Arial"/>
                <a:hlinkClick r:id="rId6"/>
              </a:rPr>
              <a:t>Website</a:t>
            </a:r>
            <a:r>
              <a:rPr lang="en">
                <a:solidFill>
                  <a:schemeClr val="accent1"/>
                </a:solidFill>
              </a:rPr>
              <a:t>, or email </a:t>
            </a:r>
            <a:r>
              <a:rPr lang="en" u="sng">
                <a:solidFill>
                  <a:schemeClr val="accent5"/>
                </a:solidFill>
                <a:highlight>
                  <a:schemeClr val="lt1"/>
                </a:highlight>
                <a:hlinkClick r:id="rId7">
                  <a:extLst>
                    <a:ext uri="{A12FA001-AC4F-418D-AE19-62706E023703}">
                      <ahyp:hlinkClr val="tx"/>
                    </a:ext>
                  </a:extLst>
                </a:hlinkClick>
              </a:rPr>
              <a:t>info@bodyworkshoppt.com</a:t>
            </a:r>
            <a:endParaRPr/>
          </a:p>
        </p:txBody>
      </p:sp>
      <p:pic>
        <p:nvPicPr>
          <p:cNvPr id="176" name="Google Shape;176;p15"/>
          <p:cNvPicPr preferRelativeResize="0"/>
          <p:nvPr/>
        </p:nvPicPr>
        <p:blipFill rotWithShape="1">
          <a:blip r:embed="rId8">
            <a:alphaModFix/>
          </a:blip>
          <a:srcRect b="23797" l="22059" r="19099" t="23933"/>
          <a:stretch/>
        </p:blipFill>
        <p:spPr>
          <a:xfrm>
            <a:off x="7417600" y="3684800"/>
            <a:ext cx="1414702" cy="125667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2"/>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ICAN of the Capital Region				  </a:t>
            </a:r>
            <a:r>
              <a:rPr lang="en" sz="2200"/>
              <a:t>-Melanie Nostrand</a:t>
            </a:r>
            <a:endParaRPr sz="2200"/>
          </a:p>
        </p:txBody>
      </p:sp>
      <p:sp>
        <p:nvSpPr>
          <p:cNvPr id="182" name="Google Shape;182;p12"/>
          <p:cNvSpPr txBox="1"/>
          <p:nvPr>
            <p:ph idx="1" type="body"/>
          </p:nvPr>
        </p:nvSpPr>
        <p:spPr>
          <a:xfrm>
            <a:off x="311700" y="1017450"/>
            <a:ext cx="8520600" cy="34164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1F1F1F"/>
              </a:buClr>
              <a:buSzPts val="2000"/>
              <a:buChar char="●"/>
            </a:pPr>
            <a:r>
              <a:rPr lang="en" sz="2000">
                <a:solidFill>
                  <a:srgbClr val="1F1F1F"/>
                </a:solidFill>
                <a:highlight>
                  <a:schemeClr val="lt1"/>
                </a:highlight>
              </a:rPr>
              <a:t>The International Cesarean Awareness Network is a non-profit organization whose mission is to improve maternal-child health by reducing preventable cesareans through education, supporting cesarean recovery, and advocating for vaginal birth after cesarean (VBAC).</a:t>
            </a:r>
            <a:endParaRPr sz="2000">
              <a:solidFill>
                <a:srgbClr val="1F1F1F"/>
              </a:solidFill>
              <a:highlight>
                <a:schemeClr val="lt1"/>
              </a:highlight>
            </a:endParaRPr>
          </a:p>
          <a:p>
            <a:pPr indent="-355600" lvl="0" marL="457200" rtl="0" algn="l">
              <a:lnSpc>
                <a:spcPct val="115000"/>
              </a:lnSpc>
              <a:spcBef>
                <a:spcPts val="0"/>
              </a:spcBef>
              <a:spcAft>
                <a:spcPts val="0"/>
              </a:spcAft>
              <a:buClr>
                <a:srgbClr val="1F1F1F"/>
              </a:buClr>
              <a:buSzPts val="2000"/>
              <a:buChar char="●"/>
            </a:pPr>
            <a:r>
              <a:rPr lang="en" sz="2000">
                <a:solidFill>
                  <a:srgbClr val="1F1F1F"/>
                </a:solidFill>
                <a:highlight>
                  <a:schemeClr val="lt1"/>
                </a:highlight>
              </a:rPr>
              <a:t>We will have in person and virtual support meetings.</a:t>
            </a:r>
            <a:endParaRPr sz="2000">
              <a:solidFill>
                <a:srgbClr val="1F1F1F"/>
              </a:solidFill>
              <a:highlight>
                <a:schemeClr val="lt1"/>
              </a:highlight>
            </a:endParaRPr>
          </a:p>
          <a:p>
            <a:pPr indent="0" lvl="0" marL="0" rtl="0" algn="l">
              <a:lnSpc>
                <a:spcPct val="115000"/>
              </a:lnSpc>
              <a:spcBef>
                <a:spcPts val="1200"/>
              </a:spcBef>
              <a:spcAft>
                <a:spcPts val="0"/>
              </a:spcAft>
              <a:buSzPts val="1800"/>
              <a:buNone/>
            </a:pPr>
            <a:r>
              <a:t/>
            </a:r>
            <a:endParaRPr sz="2000">
              <a:solidFill>
                <a:schemeClr val="accent1"/>
              </a:solidFill>
              <a:highlight>
                <a:schemeClr val="lt1"/>
              </a:highlight>
            </a:endParaRPr>
          </a:p>
          <a:p>
            <a:pPr indent="0" lvl="0" marL="0" rtl="0" algn="l">
              <a:lnSpc>
                <a:spcPct val="115000"/>
              </a:lnSpc>
              <a:spcBef>
                <a:spcPts val="1200"/>
              </a:spcBef>
              <a:spcAft>
                <a:spcPts val="0"/>
              </a:spcAft>
              <a:buSzPts val="1800"/>
              <a:buNone/>
            </a:pPr>
            <a:r>
              <a:t/>
            </a:r>
            <a:endParaRPr sz="2000">
              <a:solidFill>
                <a:schemeClr val="accent1"/>
              </a:solidFill>
              <a:highlight>
                <a:schemeClr val="lt1"/>
              </a:highlight>
            </a:endParaRPr>
          </a:p>
          <a:p>
            <a:pPr indent="0" lvl="0" marL="0" rtl="0" algn="l">
              <a:lnSpc>
                <a:spcPct val="115000"/>
              </a:lnSpc>
              <a:spcBef>
                <a:spcPts val="1200"/>
              </a:spcBef>
              <a:spcAft>
                <a:spcPts val="1200"/>
              </a:spcAft>
              <a:buSzPts val="1800"/>
              <a:buNone/>
            </a:pPr>
            <a:r>
              <a:rPr lang="en" sz="2000">
                <a:solidFill>
                  <a:schemeClr val="accent1"/>
                </a:solidFill>
                <a:highlight>
                  <a:schemeClr val="lt1"/>
                </a:highlight>
              </a:rPr>
              <a:t>Follow us on </a:t>
            </a:r>
            <a:r>
              <a:rPr lang="en" sz="2000" u="sng">
                <a:solidFill>
                  <a:schemeClr val="hlink"/>
                </a:solidFill>
                <a:highlight>
                  <a:schemeClr val="lt1"/>
                </a:highlight>
                <a:hlinkClick r:id="rId3"/>
              </a:rPr>
              <a:t>Facebook</a:t>
            </a:r>
            <a:r>
              <a:rPr lang="en" sz="2000">
                <a:solidFill>
                  <a:schemeClr val="accent1"/>
                </a:solidFill>
                <a:highlight>
                  <a:schemeClr val="lt1"/>
                </a:highlight>
              </a:rPr>
              <a:t>, </a:t>
            </a:r>
            <a:r>
              <a:rPr lang="en" sz="2000" u="sng">
                <a:solidFill>
                  <a:schemeClr val="hlink"/>
                </a:solidFill>
                <a:highlight>
                  <a:schemeClr val="lt1"/>
                </a:highlight>
                <a:hlinkClick r:id="rId4"/>
              </a:rPr>
              <a:t>Website</a:t>
            </a:r>
            <a:endParaRPr sz="2000">
              <a:solidFill>
                <a:schemeClr val="accent1"/>
              </a:solidFill>
              <a:highlight>
                <a:schemeClr val="lt1"/>
              </a:highlight>
            </a:endParaRPr>
          </a:p>
        </p:txBody>
      </p:sp>
      <p:pic>
        <p:nvPicPr>
          <p:cNvPr id="183" name="Google Shape;183;p12" title="IMG_1288 - Melanie Nostrand.jpeg"/>
          <p:cNvPicPr preferRelativeResize="0"/>
          <p:nvPr/>
        </p:nvPicPr>
        <p:blipFill>
          <a:blip r:embed="rId5">
            <a:alphaModFix/>
          </a:blip>
          <a:stretch>
            <a:fillRect/>
          </a:stretch>
        </p:blipFill>
        <p:spPr>
          <a:xfrm>
            <a:off x="7468250" y="3396825"/>
            <a:ext cx="1364050" cy="1364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7"/>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Project NICU 										 </a:t>
            </a:r>
            <a:r>
              <a:rPr lang="en" sz="2200"/>
              <a:t>-Amy Finn*</a:t>
            </a:r>
            <a:endParaRPr sz="2200"/>
          </a:p>
        </p:txBody>
      </p:sp>
      <p:sp>
        <p:nvSpPr>
          <p:cNvPr id="189" name="Google Shape;189;p17"/>
          <p:cNvSpPr txBox="1"/>
          <p:nvPr/>
        </p:nvSpPr>
        <p:spPr>
          <a:xfrm>
            <a:off x="377650" y="1017450"/>
            <a:ext cx="8520600" cy="38172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202124"/>
              </a:buClr>
              <a:buSzPts val="1800"/>
              <a:buFont typeface="Lato"/>
              <a:buChar char="●"/>
            </a:pPr>
            <a:r>
              <a:rPr b="0" i="0" lang="en" sz="1800" u="none" cap="none" strike="noStrike">
                <a:solidFill>
                  <a:srgbClr val="202124"/>
                </a:solidFill>
                <a:highlight>
                  <a:srgbClr val="FFFFFF"/>
                </a:highlight>
                <a:latin typeface="Lato"/>
                <a:ea typeface="Lato"/>
                <a:cs typeface="Lato"/>
                <a:sym typeface="Lato"/>
              </a:rPr>
              <a:t>Project NICU is dedicated to financially and emotionally supporting families with medically fragile infants in the Neonatal Intensive Care Unit (NICU) and the medical professionals who care for them. </a:t>
            </a:r>
            <a:endParaRPr b="0" i="0" sz="1800" u="none" cap="none" strike="noStrike">
              <a:solidFill>
                <a:srgbClr val="202124"/>
              </a:solidFill>
              <a:highlight>
                <a:srgbClr val="FFFFFF"/>
              </a:highlight>
              <a:latin typeface="Lato"/>
              <a:ea typeface="Lato"/>
              <a:cs typeface="Lato"/>
              <a:sym typeface="Lato"/>
            </a:endParaRPr>
          </a:p>
          <a:p>
            <a:pPr indent="-342900" lvl="0" marL="457200" marR="0" rtl="0" algn="l">
              <a:lnSpc>
                <a:spcPct val="100000"/>
              </a:lnSpc>
              <a:spcBef>
                <a:spcPts val="0"/>
              </a:spcBef>
              <a:spcAft>
                <a:spcPts val="0"/>
              </a:spcAft>
              <a:buClr>
                <a:srgbClr val="202124"/>
              </a:buClr>
              <a:buSzPts val="1800"/>
              <a:buFont typeface="Lato"/>
              <a:buChar char="●"/>
            </a:pPr>
            <a:r>
              <a:rPr b="0" i="0" lang="en" sz="1800" u="none" cap="none" strike="noStrike">
                <a:solidFill>
                  <a:srgbClr val="202124"/>
                </a:solidFill>
                <a:highlight>
                  <a:srgbClr val="FFFFFF"/>
                </a:highlight>
                <a:latin typeface="Lato"/>
                <a:ea typeface="Lato"/>
                <a:cs typeface="Lato"/>
                <a:sym typeface="Lato"/>
              </a:rPr>
              <a:t>We provide support through:</a:t>
            </a:r>
            <a:endParaRPr b="0" i="0" sz="1800" u="none" cap="none" strike="noStrike">
              <a:solidFill>
                <a:srgbClr val="202124"/>
              </a:solidFill>
              <a:highlight>
                <a:srgbClr val="FFFFFF"/>
              </a:highlight>
              <a:latin typeface="Lato"/>
              <a:ea typeface="Lato"/>
              <a:cs typeface="Lato"/>
              <a:sym typeface="Lato"/>
            </a:endParaRPr>
          </a:p>
          <a:p>
            <a:pPr indent="-342900" lvl="1" marL="914400" marR="0" rtl="0" algn="l">
              <a:lnSpc>
                <a:spcPct val="100000"/>
              </a:lnSpc>
              <a:spcBef>
                <a:spcPts val="0"/>
              </a:spcBef>
              <a:spcAft>
                <a:spcPts val="0"/>
              </a:spcAft>
              <a:buClr>
                <a:srgbClr val="202124"/>
              </a:buClr>
              <a:buSzPts val="1800"/>
              <a:buFont typeface="Lato"/>
              <a:buChar char="○"/>
            </a:pPr>
            <a:r>
              <a:rPr b="0" i="0" lang="en" sz="1800" u="none" cap="none" strike="noStrike">
                <a:solidFill>
                  <a:srgbClr val="202124"/>
                </a:solidFill>
                <a:highlight>
                  <a:srgbClr val="FFFFFF"/>
                </a:highlight>
                <a:latin typeface="Lato"/>
                <a:ea typeface="Lato"/>
                <a:cs typeface="Lato"/>
                <a:sym typeface="Lato"/>
              </a:rPr>
              <a:t>Care Packages</a:t>
            </a:r>
            <a:endParaRPr b="0" i="0" sz="1800" u="none" cap="none" strike="noStrike">
              <a:solidFill>
                <a:srgbClr val="202124"/>
              </a:solidFill>
              <a:highlight>
                <a:srgbClr val="FFFFFF"/>
              </a:highlight>
              <a:latin typeface="Lato"/>
              <a:ea typeface="Lato"/>
              <a:cs typeface="Lato"/>
              <a:sym typeface="Lato"/>
            </a:endParaRPr>
          </a:p>
          <a:p>
            <a:pPr indent="-342900" lvl="1" marL="914400" marR="0" rtl="0" algn="l">
              <a:lnSpc>
                <a:spcPct val="100000"/>
              </a:lnSpc>
              <a:spcBef>
                <a:spcPts val="0"/>
              </a:spcBef>
              <a:spcAft>
                <a:spcPts val="0"/>
              </a:spcAft>
              <a:buClr>
                <a:srgbClr val="202124"/>
              </a:buClr>
              <a:buSzPts val="1800"/>
              <a:buFont typeface="Lato"/>
              <a:buChar char="○"/>
            </a:pPr>
            <a:r>
              <a:rPr b="0" i="0" lang="en" sz="1800" u="none" cap="none" strike="noStrike">
                <a:solidFill>
                  <a:srgbClr val="202124"/>
                </a:solidFill>
                <a:highlight>
                  <a:srgbClr val="FFFFFF"/>
                </a:highlight>
                <a:latin typeface="Lato"/>
                <a:ea typeface="Lato"/>
                <a:cs typeface="Lato"/>
                <a:sym typeface="Lato"/>
              </a:rPr>
              <a:t>Virtual Support Groups, peer-support provided by veteran NICU parents, available to any NICU parent at any point in their journey.</a:t>
            </a:r>
            <a:endParaRPr b="0" i="0" sz="1800" u="none" cap="none" strike="noStrike">
              <a:solidFill>
                <a:srgbClr val="202124"/>
              </a:solidFill>
              <a:highlight>
                <a:srgbClr val="FFFFFF"/>
              </a:highlight>
              <a:latin typeface="Lato"/>
              <a:ea typeface="Lato"/>
              <a:cs typeface="Lato"/>
              <a:sym typeface="Lato"/>
            </a:endParaRPr>
          </a:p>
          <a:p>
            <a:pPr indent="-342900" lvl="1" marL="914400" marR="0" rtl="0" algn="l">
              <a:lnSpc>
                <a:spcPct val="100000"/>
              </a:lnSpc>
              <a:spcBef>
                <a:spcPts val="0"/>
              </a:spcBef>
              <a:spcAft>
                <a:spcPts val="0"/>
              </a:spcAft>
              <a:buClr>
                <a:srgbClr val="202124"/>
              </a:buClr>
              <a:buSzPts val="1800"/>
              <a:buFont typeface="Lato"/>
              <a:buChar char="○"/>
            </a:pPr>
            <a:r>
              <a:rPr b="0" i="0" lang="en" sz="1800" u="none" cap="none" strike="noStrike">
                <a:solidFill>
                  <a:srgbClr val="202124"/>
                </a:solidFill>
                <a:highlight>
                  <a:srgbClr val="FFFFFF"/>
                </a:highlight>
                <a:latin typeface="Lato"/>
                <a:ea typeface="Lato"/>
                <a:cs typeface="Lato"/>
                <a:sym typeface="Lato"/>
              </a:rPr>
              <a:t>Free Mental Health Counseling through our partnership with BetterHelp </a:t>
            </a:r>
            <a:endParaRPr b="0" i="0" sz="1800" u="none" cap="none" strike="noStrike">
              <a:solidFill>
                <a:srgbClr val="202124"/>
              </a:solidFill>
              <a:highlight>
                <a:srgbClr val="FFFFFF"/>
              </a:highlight>
              <a:latin typeface="Lato"/>
              <a:ea typeface="Lato"/>
              <a:cs typeface="Lato"/>
              <a:sym typeface="Lato"/>
            </a:endParaRPr>
          </a:p>
          <a:p>
            <a:pPr indent="-342900" lvl="1" marL="914400" marR="0" rtl="0" algn="l">
              <a:lnSpc>
                <a:spcPct val="100000"/>
              </a:lnSpc>
              <a:spcBef>
                <a:spcPts val="0"/>
              </a:spcBef>
              <a:spcAft>
                <a:spcPts val="0"/>
              </a:spcAft>
              <a:buClr>
                <a:srgbClr val="202124"/>
              </a:buClr>
              <a:buSzPts val="1800"/>
              <a:buFont typeface="Lato"/>
              <a:buChar char="○"/>
            </a:pPr>
            <a:r>
              <a:rPr b="0" i="0" lang="en" sz="1800" u="none" cap="none" strike="noStrike">
                <a:solidFill>
                  <a:srgbClr val="202124"/>
                </a:solidFill>
                <a:highlight>
                  <a:srgbClr val="FFFFFF"/>
                </a:highlight>
                <a:latin typeface="Lato"/>
                <a:ea typeface="Lato"/>
                <a:cs typeface="Lato"/>
                <a:sym typeface="Lato"/>
              </a:rPr>
              <a:t>Parent Mentorship Program</a:t>
            </a:r>
            <a:endParaRPr b="0" i="0" sz="1800" u="none" cap="none" strike="noStrike">
              <a:solidFill>
                <a:srgbClr val="202124"/>
              </a:solidFill>
              <a:highlight>
                <a:srgbClr val="FFFFFF"/>
              </a:highlight>
              <a:latin typeface="Lato"/>
              <a:ea typeface="Lato"/>
              <a:cs typeface="Lato"/>
              <a:sym typeface="Lato"/>
            </a:endParaRPr>
          </a:p>
          <a:p>
            <a:pPr indent="-342900" lvl="1" marL="914400" marR="0" rtl="0" algn="l">
              <a:lnSpc>
                <a:spcPct val="100000"/>
              </a:lnSpc>
              <a:spcBef>
                <a:spcPts val="0"/>
              </a:spcBef>
              <a:spcAft>
                <a:spcPts val="0"/>
              </a:spcAft>
              <a:buClr>
                <a:srgbClr val="202124"/>
              </a:buClr>
              <a:buSzPts val="1800"/>
              <a:buFont typeface="Lato"/>
              <a:buChar char="○"/>
            </a:pPr>
            <a:r>
              <a:rPr b="0" i="0" lang="en" sz="1800" u="none" cap="none" strike="noStrike">
                <a:solidFill>
                  <a:srgbClr val="202124"/>
                </a:solidFill>
                <a:highlight>
                  <a:srgbClr val="FFFFFF"/>
                </a:highlight>
                <a:latin typeface="Lato"/>
                <a:ea typeface="Lato"/>
                <a:cs typeface="Lato"/>
                <a:sym typeface="Lato"/>
              </a:rPr>
              <a:t>Social Media Community - connecting families with other NICU families nationwide </a:t>
            </a:r>
            <a:endParaRPr b="0" i="0" sz="1800" u="none" cap="none" strike="noStrike">
              <a:solidFill>
                <a:srgbClr val="202124"/>
              </a:solidFill>
              <a:highlight>
                <a:srgbClr val="FFFFFF"/>
              </a:highlight>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02124"/>
              </a:solidFill>
              <a:highlight>
                <a:srgbClr val="FFFFFF"/>
              </a:highlight>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 sz="2000" u="sng" cap="none" strike="noStrike">
                <a:solidFill>
                  <a:schemeClr val="hlink"/>
                </a:solidFill>
                <a:highlight>
                  <a:srgbClr val="FFFFFF"/>
                </a:highlight>
                <a:latin typeface="Lato"/>
                <a:ea typeface="Lato"/>
                <a:cs typeface="Lato"/>
                <a:sym typeface="Lato"/>
                <a:hlinkClick r:id="rId3"/>
              </a:rPr>
              <a:t>Website</a:t>
            </a:r>
            <a:r>
              <a:rPr b="0" i="0" lang="en" sz="2000" u="none" cap="none" strike="noStrike">
                <a:solidFill>
                  <a:srgbClr val="202124"/>
                </a:solidFill>
                <a:highlight>
                  <a:srgbClr val="FFFFFF"/>
                </a:highlight>
                <a:latin typeface="Lato"/>
                <a:ea typeface="Lato"/>
                <a:cs typeface="Lato"/>
                <a:sym typeface="Lato"/>
              </a:rPr>
              <a:t>, </a:t>
            </a:r>
            <a:r>
              <a:rPr b="0" i="0" lang="en" sz="2000" u="sng" cap="none" strike="noStrike">
                <a:solidFill>
                  <a:schemeClr val="hlink"/>
                </a:solidFill>
                <a:highlight>
                  <a:srgbClr val="FFFFFF"/>
                </a:highlight>
                <a:latin typeface="Lato"/>
                <a:ea typeface="Lato"/>
                <a:cs typeface="Lato"/>
                <a:sym typeface="Lato"/>
                <a:hlinkClick r:id="rId4"/>
              </a:rPr>
              <a:t>Facebook</a:t>
            </a:r>
            <a:r>
              <a:rPr b="0" i="0" lang="en" sz="2000" u="none" cap="none" strike="noStrike">
                <a:solidFill>
                  <a:srgbClr val="202124"/>
                </a:solidFill>
                <a:highlight>
                  <a:srgbClr val="FFFFFF"/>
                </a:highlight>
                <a:latin typeface="Lato"/>
                <a:ea typeface="Lato"/>
                <a:cs typeface="Lato"/>
                <a:sym typeface="Lato"/>
              </a:rPr>
              <a:t>, Email: </a:t>
            </a:r>
            <a:r>
              <a:rPr lang="en" sz="2000" u="sng">
                <a:solidFill>
                  <a:schemeClr val="hlink"/>
                </a:solidFill>
                <a:highlight>
                  <a:srgbClr val="FFFFFF"/>
                </a:highlight>
                <a:latin typeface="Lato"/>
                <a:ea typeface="Lato"/>
                <a:cs typeface="Lato"/>
                <a:sym typeface="Lato"/>
                <a:hlinkClick r:id="rId5"/>
              </a:rPr>
              <a:t>hello@projectnicu.com</a:t>
            </a:r>
            <a:endParaRPr b="0" i="0" sz="2000" u="none" cap="none" strike="noStrike">
              <a:solidFill>
                <a:srgbClr val="202124"/>
              </a:solidFill>
              <a:highlight>
                <a:srgbClr val="FFFFFF"/>
              </a:highlight>
              <a:latin typeface="Lato"/>
              <a:ea typeface="Lato"/>
              <a:cs typeface="Lato"/>
              <a:sym typeface="Lato"/>
            </a:endParaRPr>
          </a:p>
        </p:txBody>
      </p:sp>
      <p:pic>
        <p:nvPicPr>
          <p:cNvPr id="190" name="Google Shape;190;p17" title="2026 PN_Logo-Gradient_Digital-300DPI.png"/>
          <p:cNvPicPr preferRelativeResize="0"/>
          <p:nvPr/>
        </p:nvPicPr>
        <p:blipFill>
          <a:blip r:embed="rId6">
            <a:alphaModFix/>
          </a:blip>
          <a:stretch>
            <a:fillRect/>
          </a:stretch>
        </p:blipFill>
        <p:spPr>
          <a:xfrm>
            <a:off x="7052925" y="3790450"/>
            <a:ext cx="1779374" cy="118597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8"/>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9312"/>
              <a:buNone/>
            </a:pPr>
            <a:r>
              <a:rPr lang="en"/>
              <a:t>Bellevue Hospital						     </a:t>
            </a:r>
            <a:r>
              <a:rPr lang="en" sz="2100"/>
              <a:t>-Kelsey Munn-Wilson</a:t>
            </a:r>
            <a:endParaRPr sz="2100"/>
          </a:p>
        </p:txBody>
      </p:sp>
      <p:sp>
        <p:nvSpPr>
          <p:cNvPr id="196" name="Google Shape;196;p18"/>
          <p:cNvSpPr txBox="1"/>
          <p:nvPr>
            <p:ph idx="1" type="body"/>
          </p:nvPr>
        </p:nvSpPr>
        <p:spPr>
          <a:xfrm>
            <a:off x="311700" y="859600"/>
            <a:ext cx="8520600" cy="3821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sz="1500">
                <a:solidFill>
                  <a:schemeClr val="accent1"/>
                </a:solidFill>
                <a:highlight>
                  <a:srgbClr val="FFFFFF"/>
                </a:highlight>
              </a:rPr>
              <a:t>Prenatal Education classes</a:t>
            </a:r>
            <a:endParaRPr sz="1500">
              <a:solidFill>
                <a:schemeClr val="accent1"/>
              </a:solidFill>
            </a:endParaRPr>
          </a:p>
          <a:p>
            <a:pPr indent="-323850" lvl="0" marL="457200" rtl="0" algn="l">
              <a:lnSpc>
                <a:spcPct val="100000"/>
              </a:lnSpc>
              <a:spcBef>
                <a:spcPts val="0"/>
              </a:spcBef>
              <a:spcAft>
                <a:spcPts val="0"/>
              </a:spcAft>
              <a:buClr>
                <a:schemeClr val="accent1"/>
              </a:buClr>
              <a:buSzPts val="1500"/>
              <a:buChar char="●"/>
            </a:pPr>
            <a:r>
              <a:rPr lang="en" sz="1500">
                <a:solidFill>
                  <a:schemeClr val="accent1"/>
                </a:solidFill>
              </a:rPr>
              <a:t>All About Infants*</a:t>
            </a:r>
            <a:endParaRPr sz="1500">
              <a:solidFill>
                <a:schemeClr val="accent1"/>
              </a:solidFill>
            </a:endParaRPr>
          </a:p>
          <a:p>
            <a:pPr indent="-323850" lvl="0" marL="457200" rtl="0" algn="l">
              <a:lnSpc>
                <a:spcPct val="100000"/>
              </a:lnSpc>
              <a:spcBef>
                <a:spcPts val="0"/>
              </a:spcBef>
              <a:spcAft>
                <a:spcPts val="0"/>
              </a:spcAft>
              <a:buClr>
                <a:schemeClr val="accent1"/>
              </a:buClr>
              <a:buSzPts val="1500"/>
              <a:buChar char="●"/>
            </a:pPr>
            <a:r>
              <a:rPr lang="en" sz="1500">
                <a:solidFill>
                  <a:schemeClr val="accent1"/>
                </a:solidFill>
              </a:rPr>
              <a:t>Breastfeeding Preparation*</a:t>
            </a:r>
            <a:endParaRPr sz="1500">
              <a:solidFill>
                <a:schemeClr val="accent1"/>
              </a:solidFill>
            </a:endParaRPr>
          </a:p>
          <a:p>
            <a:pPr indent="-323850" lvl="0" marL="457200" rtl="0" algn="l">
              <a:lnSpc>
                <a:spcPct val="100000"/>
              </a:lnSpc>
              <a:spcBef>
                <a:spcPts val="0"/>
              </a:spcBef>
              <a:spcAft>
                <a:spcPts val="0"/>
              </a:spcAft>
              <a:buClr>
                <a:schemeClr val="accent1"/>
              </a:buClr>
              <a:buSzPts val="1500"/>
              <a:buChar char="●"/>
            </a:pPr>
            <a:r>
              <a:rPr lang="en" sz="1500">
                <a:solidFill>
                  <a:schemeClr val="accent1"/>
                </a:solidFill>
              </a:rPr>
              <a:t>Prepared Childbirth*</a:t>
            </a:r>
            <a:endParaRPr sz="1500">
              <a:solidFill>
                <a:schemeClr val="accent1"/>
              </a:solidFill>
            </a:endParaRPr>
          </a:p>
          <a:p>
            <a:pPr indent="-323850" lvl="0" marL="457200" rtl="0" algn="l">
              <a:lnSpc>
                <a:spcPct val="100000"/>
              </a:lnSpc>
              <a:spcBef>
                <a:spcPts val="0"/>
              </a:spcBef>
              <a:spcAft>
                <a:spcPts val="0"/>
              </a:spcAft>
              <a:buClr>
                <a:schemeClr val="accent1"/>
              </a:buClr>
              <a:buSzPts val="1500"/>
              <a:buChar char="●"/>
            </a:pPr>
            <a:r>
              <a:rPr lang="en" sz="1500">
                <a:solidFill>
                  <a:schemeClr val="accent1"/>
                </a:solidFill>
              </a:rPr>
              <a:t>Returning to Work While Breastfeeding*</a:t>
            </a:r>
            <a:endParaRPr sz="1500">
              <a:solidFill>
                <a:schemeClr val="accent1"/>
              </a:solidFill>
            </a:endParaRPr>
          </a:p>
          <a:p>
            <a:pPr indent="-323850" lvl="0" marL="457200" rtl="0" algn="l">
              <a:lnSpc>
                <a:spcPct val="100000"/>
              </a:lnSpc>
              <a:spcBef>
                <a:spcPts val="0"/>
              </a:spcBef>
              <a:spcAft>
                <a:spcPts val="0"/>
              </a:spcAft>
              <a:buClr>
                <a:schemeClr val="accent1"/>
              </a:buClr>
              <a:buSzPts val="1500"/>
              <a:buChar char="●"/>
            </a:pPr>
            <a:r>
              <a:rPr lang="en" sz="1500">
                <a:solidFill>
                  <a:srgbClr val="222222"/>
                </a:solidFill>
                <a:highlight>
                  <a:srgbClr val="FFFFFF"/>
                </a:highlight>
              </a:rPr>
              <a:t>Introduction to Pumping &amp; Exclusive Pumping Support Class*</a:t>
            </a:r>
            <a:endParaRPr sz="1500">
              <a:solidFill>
                <a:schemeClr val="accent1"/>
              </a:solidFill>
            </a:endParaRPr>
          </a:p>
          <a:p>
            <a:pPr indent="0" lvl="0" marL="0" rtl="0" algn="l">
              <a:lnSpc>
                <a:spcPct val="100000"/>
              </a:lnSpc>
              <a:spcBef>
                <a:spcPts val="0"/>
              </a:spcBef>
              <a:spcAft>
                <a:spcPts val="0"/>
              </a:spcAft>
              <a:buSzPts val="1800"/>
              <a:buNone/>
            </a:pPr>
            <a:r>
              <a:t/>
            </a:r>
            <a:endParaRPr sz="1500">
              <a:solidFill>
                <a:schemeClr val="accent1"/>
              </a:solidFill>
            </a:endParaRPr>
          </a:p>
          <a:p>
            <a:pPr indent="0" lvl="0" marL="0" rtl="0" algn="l">
              <a:lnSpc>
                <a:spcPct val="100000"/>
              </a:lnSpc>
              <a:spcBef>
                <a:spcPts val="0"/>
              </a:spcBef>
              <a:spcAft>
                <a:spcPts val="0"/>
              </a:spcAft>
              <a:buSzPts val="1800"/>
              <a:buNone/>
            </a:pPr>
            <a:r>
              <a:rPr lang="en" sz="1500">
                <a:solidFill>
                  <a:schemeClr val="accent1"/>
                </a:solidFill>
              </a:rPr>
              <a:t>Postpartum support groups:</a:t>
            </a:r>
            <a:endParaRPr sz="1500">
              <a:solidFill>
                <a:schemeClr val="accent1"/>
              </a:solidFill>
            </a:endParaRPr>
          </a:p>
          <a:p>
            <a:pPr indent="-323850" lvl="0" marL="457200" rtl="0" algn="l">
              <a:lnSpc>
                <a:spcPct val="100000"/>
              </a:lnSpc>
              <a:spcBef>
                <a:spcPts val="0"/>
              </a:spcBef>
              <a:spcAft>
                <a:spcPts val="0"/>
              </a:spcAft>
              <a:buClr>
                <a:schemeClr val="accent1"/>
              </a:buClr>
              <a:buSzPts val="1500"/>
              <a:buChar char="●"/>
            </a:pPr>
            <a:r>
              <a:rPr lang="en" sz="1500">
                <a:solidFill>
                  <a:schemeClr val="accent1"/>
                </a:solidFill>
              </a:rPr>
              <a:t>Breastfeeding Support Group</a:t>
            </a:r>
            <a:endParaRPr sz="1500">
              <a:solidFill>
                <a:schemeClr val="accent1"/>
              </a:solidFill>
            </a:endParaRPr>
          </a:p>
          <a:p>
            <a:pPr indent="-323850" lvl="0" marL="457200" rtl="0" algn="l">
              <a:lnSpc>
                <a:spcPct val="100000"/>
              </a:lnSpc>
              <a:spcBef>
                <a:spcPts val="0"/>
              </a:spcBef>
              <a:spcAft>
                <a:spcPts val="0"/>
              </a:spcAft>
              <a:buClr>
                <a:schemeClr val="accent1"/>
              </a:buClr>
              <a:buSzPts val="1500"/>
              <a:buChar char="●"/>
            </a:pPr>
            <a:r>
              <a:rPr lang="en" sz="1500">
                <a:solidFill>
                  <a:schemeClr val="accent1"/>
                </a:solidFill>
              </a:rPr>
              <a:t>NICU Support Group</a:t>
            </a:r>
            <a:endParaRPr sz="1500">
              <a:solidFill>
                <a:schemeClr val="accent1"/>
              </a:solidFill>
            </a:endParaRPr>
          </a:p>
          <a:p>
            <a:pPr indent="-323850" lvl="0" marL="457200" rtl="0" algn="l">
              <a:lnSpc>
                <a:spcPct val="100000"/>
              </a:lnSpc>
              <a:spcBef>
                <a:spcPts val="0"/>
              </a:spcBef>
              <a:spcAft>
                <a:spcPts val="0"/>
              </a:spcAft>
              <a:buClr>
                <a:schemeClr val="accent1"/>
              </a:buClr>
              <a:buSzPts val="1500"/>
              <a:buChar char="●"/>
            </a:pPr>
            <a:r>
              <a:rPr lang="en" sz="1500">
                <a:solidFill>
                  <a:schemeClr val="accent1"/>
                </a:solidFill>
              </a:rPr>
              <a:t>Healing After the Baby Mental Health Support Group</a:t>
            </a:r>
            <a:endParaRPr sz="1500">
              <a:solidFill>
                <a:schemeClr val="accent1"/>
              </a:solidFill>
            </a:endParaRPr>
          </a:p>
          <a:p>
            <a:pPr indent="-323850" lvl="0" marL="457200" rtl="0" algn="l">
              <a:lnSpc>
                <a:spcPct val="100000"/>
              </a:lnSpc>
              <a:spcBef>
                <a:spcPts val="0"/>
              </a:spcBef>
              <a:spcAft>
                <a:spcPts val="0"/>
              </a:spcAft>
              <a:buClr>
                <a:schemeClr val="accent1"/>
              </a:buClr>
              <a:buSzPts val="1500"/>
              <a:buChar char="●"/>
            </a:pPr>
            <a:r>
              <a:rPr lang="en" sz="1500">
                <a:solidFill>
                  <a:schemeClr val="accent1"/>
                </a:solidFill>
              </a:rPr>
              <a:t>After the Loss Bereavement Support Group</a:t>
            </a:r>
            <a:endParaRPr sz="1500">
              <a:solidFill>
                <a:schemeClr val="accent1"/>
              </a:solidFill>
            </a:endParaRPr>
          </a:p>
          <a:p>
            <a:pPr indent="0" lvl="0" marL="457200" rtl="0" algn="l">
              <a:lnSpc>
                <a:spcPct val="100000"/>
              </a:lnSpc>
              <a:spcBef>
                <a:spcPts val="0"/>
              </a:spcBef>
              <a:spcAft>
                <a:spcPts val="0"/>
              </a:spcAft>
              <a:buNone/>
            </a:pPr>
            <a:r>
              <a:t/>
            </a:r>
            <a:endParaRPr sz="1500">
              <a:solidFill>
                <a:schemeClr val="accent1"/>
              </a:solidFill>
            </a:endParaRPr>
          </a:p>
          <a:p>
            <a:pPr indent="0" lvl="0" marL="0" rtl="0" algn="l">
              <a:lnSpc>
                <a:spcPct val="100000"/>
              </a:lnSpc>
              <a:spcBef>
                <a:spcPts val="0"/>
              </a:spcBef>
              <a:spcAft>
                <a:spcPts val="0"/>
              </a:spcAft>
              <a:buSzPts val="1800"/>
              <a:buNone/>
            </a:pPr>
            <a:r>
              <a:rPr lang="en" sz="1500">
                <a:solidFill>
                  <a:schemeClr val="accent1"/>
                </a:solidFill>
                <a:highlight>
                  <a:srgbClr val="FFFFFF"/>
                </a:highlight>
              </a:rPr>
              <a:t>Lactation Support</a:t>
            </a:r>
            <a:endParaRPr sz="1500">
              <a:solidFill>
                <a:schemeClr val="accent1"/>
              </a:solidFill>
              <a:highlight>
                <a:srgbClr val="FFFFFF"/>
              </a:highlight>
            </a:endParaRPr>
          </a:p>
          <a:p>
            <a:pPr indent="-323850" lvl="0" marL="457200" rtl="0" algn="l">
              <a:lnSpc>
                <a:spcPct val="100000"/>
              </a:lnSpc>
              <a:spcBef>
                <a:spcPts val="0"/>
              </a:spcBef>
              <a:spcAft>
                <a:spcPts val="0"/>
              </a:spcAft>
              <a:buClr>
                <a:schemeClr val="accent1"/>
              </a:buClr>
              <a:buSzPts val="1500"/>
              <a:buChar char="●"/>
            </a:pPr>
            <a:r>
              <a:rPr lang="en" sz="1500">
                <a:solidFill>
                  <a:schemeClr val="accent1"/>
                </a:solidFill>
                <a:highlight>
                  <a:srgbClr val="FFFFFF"/>
                </a:highlight>
              </a:rPr>
              <a:t>Phone Triage: 518-346-9514</a:t>
            </a:r>
            <a:endParaRPr sz="1500">
              <a:solidFill>
                <a:schemeClr val="accent1"/>
              </a:solidFill>
              <a:highlight>
                <a:srgbClr val="FFFFFF"/>
              </a:highlight>
            </a:endParaRPr>
          </a:p>
          <a:p>
            <a:pPr indent="-323850" lvl="0" marL="457200" rtl="0" algn="l">
              <a:lnSpc>
                <a:spcPct val="100000"/>
              </a:lnSpc>
              <a:spcBef>
                <a:spcPts val="0"/>
              </a:spcBef>
              <a:spcAft>
                <a:spcPts val="0"/>
              </a:spcAft>
              <a:buClr>
                <a:schemeClr val="accent1"/>
              </a:buClr>
              <a:buSzPts val="1500"/>
              <a:buChar char="●"/>
            </a:pPr>
            <a:r>
              <a:rPr lang="en" sz="1500">
                <a:solidFill>
                  <a:schemeClr val="accent1"/>
                </a:solidFill>
                <a:highlight>
                  <a:srgbClr val="FFFFFF"/>
                </a:highlight>
              </a:rPr>
              <a:t>Outpatient Appointments covered by insurance</a:t>
            </a:r>
            <a:endParaRPr sz="1500">
              <a:solidFill>
                <a:schemeClr val="accent1"/>
              </a:solidFill>
              <a:highlight>
                <a:srgbClr val="FFFFFF"/>
              </a:highlight>
            </a:endParaRPr>
          </a:p>
          <a:p>
            <a:pPr indent="0" lvl="0" marL="0" rtl="0" algn="l">
              <a:lnSpc>
                <a:spcPct val="115000"/>
              </a:lnSpc>
              <a:spcBef>
                <a:spcPts val="0"/>
              </a:spcBef>
              <a:spcAft>
                <a:spcPts val="1200"/>
              </a:spcAft>
              <a:buSzPts val="1800"/>
              <a:buNone/>
            </a:pPr>
            <a:r>
              <a:rPr lang="en" sz="2000" u="sng">
                <a:solidFill>
                  <a:schemeClr val="hlink"/>
                </a:solidFill>
                <a:hlinkClick r:id="rId3"/>
              </a:rPr>
              <a:t>Website</a:t>
            </a:r>
            <a:r>
              <a:rPr lang="en" sz="2000"/>
              <a:t>, </a:t>
            </a:r>
            <a:r>
              <a:rPr lang="en" sz="2000" u="sng">
                <a:solidFill>
                  <a:schemeClr val="hlink"/>
                </a:solidFill>
                <a:hlinkClick r:id="rId4"/>
              </a:rPr>
              <a:t>Facebook</a:t>
            </a:r>
            <a:r>
              <a:rPr lang="en" sz="2000"/>
              <a:t>, </a:t>
            </a:r>
            <a:r>
              <a:rPr lang="en" sz="2000" u="sng">
                <a:solidFill>
                  <a:schemeClr val="hlink"/>
                </a:solidFill>
                <a:hlinkClick r:id="rId5"/>
              </a:rPr>
              <a:t>Instagram</a:t>
            </a:r>
            <a:endParaRPr sz="2000"/>
          </a:p>
        </p:txBody>
      </p:sp>
      <p:pic>
        <p:nvPicPr>
          <p:cNvPr id="197" name="Google Shape;197;p18"/>
          <p:cNvPicPr preferRelativeResize="0"/>
          <p:nvPr/>
        </p:nvPicPr>
        <p:blipFill rotWithShape="1">
          <a:blip r:embed="rId6">
            <a:alphaModFix/>
          </a:blip>
          <a:srcRect b="0" l="0" r="0" t="0"/>
          <a:stretch/>
        </p:blipFill>
        <p:spPr>
          <a:xfrm>
            <a:off x="6849725" y="3656050"/>
            <a:ext cx="1982575" cy="1317825"/>
          </a:xfrm>
          <a:prstGeom prst="rect">
            <a:avLst/>
          </a:prstGeom>
          <a:noFill/>
          <a:ln>
            <a:noFill/>
          </a:ln>
        </p:spPr>
      </p:pic>
      <p:sp>
        <p:nvSpPr>
          <p:cNvPr id="198" name="Google Shape;198;p18"/>
          <p:cNvSpPr txBox="1"/>
          <p:nvPr/>
        </p:nvSpPr>
        <p:spPr>
          <a:xfrm>
            <a:off x="6289150" y="1193375"/>
            <a:ext cx="2543100" cy="1800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rgbClr val="222222"/>
                </a:solidFill>
                <a:highlight>
                  <a:srgbClr val="FFFFFF"/>
                </a:highlight>
                <a:latin typeface="Arial"/>
                <a:ea typeface="Arial"/>
                <a:cs typeface="Arial"/>
                <a:sym typeface="Arial"/>
              </a:rPr>
              <a:t>*All classes and support groups are open to all (some covered/reimbursed by insurance), but our lactation services are priority given to woman delivering at BWC</a:t>
            </a:r>
            <a:endParaRPr b="0" i="0" sz="1800" u="none" cap="none" strike="noStrike">
              <a:solidFill>
                <a:schemeClr val="dk2"/>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39584d80795_0_47"/>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5375"/>
              <a:buNone/>
            </a:pPr>
            <a:r>
              <a:rPr lang="en"/>
              <a:t>NICU Support Group							    </a:t>
            </a:r>
            <a:r>
              <a:rPr lang="en" sz="2150"/>
              <a:t>-Danielle Litz</a:t>
            </a:r>
            <a:endParaRPr sz="2150"/>
          </a:p>
        </p:txBody>
      </p:sp>
      <p:sp>
        <p:nvSpPr>
          <p:cNvPr id="204" name="Google Shape;204;g39584d80795_0_47"/>
          <p:cNvSpPr txBox="1"/>
          <p:nvPr>
            <p:ph idx="1" type="body"/>
          </p:nvPr>
        </p:nvSpPr>
        <p:spPr>
          <a:xfrm>
            <a:off x="311700" y="953675"/>
            <a:ext cx="8520600" cy="3821400"/>
          </a:xfrm>
          <a:prstGeom prst="rect">
            <a:avLst/>
          </a:prstGeom>
          <a:noFill/>
          <a:ln>
            <a:noFill/>
          </a:ln>
        </p:spPr>
        <p:txBody>
          <a:bodyPr anchorCtr="0" anchor="t" bIns="91425" lIns="91425" spcFirstLastPara="1" rIns="91425" wrap="square" tIns="91425">
            <a:noAutofit/>
          </a:bodyPr>
          <a:lstStyle/>
          <a:p>
            <a:pPr indent="0" lvl="0" marL="0" marR="165100" rtl="0" algn="l">
              <a:spcBef>
                <a:spcPts val="0"/>
              </a:spcBef>
              <a:spcAft>
                <a:spcPts val="0"/>
              </a:spcAft>
              <a:buNone/>
            </a:pPr>
            <a:r>
              <a:rPr lang="en" sz="2000">
                <a:solidFill>
                  <a:schemeClr val="accent1"/>
                </a:solidFill>
                <a:highlight>
                  <a:srgbClr val="FFFFFF"/>
                </a:highlight>
              </a:rPr>
              <a:t>This peer support session through Bellevue ensures you're not alone, provides insight and connection, and offers resources for clinical support if needed.</a:t>
            </a:r>
            <a:endParaRPr sz="2000">
              <a:solidFill>
                <a:schemeClr val="accent1"/>
              </a:solidFill>
              <a:highlight>
                <a:srgbClr val="FFFFFF"/>
              </a:highlight>
            </a:endParaRPr>
          </a:p>
          <a:p>
            <a:pPr indent="-355600" lvl="0" marL="457200" marR="165100" rtl="0" algn="l">
              <a:spcBef>
                <a:spcPts val="0"/>
              </a:spcBef>
              <a:spcAft>
                <a:spcPts val="0"/>
              </a:spcAft>
              <a:buClr>
                <a:schemeClr val="accent1"/>
              </a:buClr>
              <a:buSzPts val="2000"/>
              <a:buChar char="●"/>
            </a:pPr>
            <a:r>
              <a:rPr lang="en" sz="2000">
                <a:solidFill>
                  <a:schemeClr val="accent1"/>
                </a:solidFill>
                <a:highlight>
                  <a:srgbClr val="FFFFFF"/>
                </a:highlight>
              </a:rPr>
              <a:t>Virtual Sessions Available* - Tuesdays at 7pm via Zoom</a:t>
            </a:r>
            <a:endParaRPr sz="2000">
              <a:solidFill>
                <a:schemeClr val="accent1"/>
              </a:solidFill>
              <a:highlight>
                <a:srgbClr val="FFFFFF"/>
              </a:highlight>
            </a:endParaRPr>
          </a:p>
          <a:p>
            <a:pPr indent="-336550" lvl="1" marL="914400" marR="165100" rtl="0" algn="l">
              <a:spcBef>
                <a:spcPts val="0"/>
              </a:spcBef>
              <a:spcAft>
                <a:spcPts val="0"/>
              </a:spcAft>
              <a:buClr>
                <a:schemeClr val="accent1"/>
              </a:buClr>
              <a:buSzPts val="1700"/>
              <a:buChar char="○"/>
            </a:pPr>
            <a:r>
              <a:rPr lang="en" sz="1700">
                <a:solidFill>
                  <a:schemeClr val="accent1"/>
                </a:solidFill>
                <a:highlight>
                  <a:srgbClr val="FFFFFF"/>
                </a:highlight>
              </a:rPr>
              <a:t>See Bellevue Website for specific dates</a:t>
            </a:r>
            <a:endParaRPr sz="1700">
              <a:solidFill>
                <a:schemeClr val="accent1"/>
              </a:solidFill>
              <a:highlight>
                <a:srgbClr val="FFFFFF"/>
              </a:highlight>
            </a:endParaRPr>
          </a:p>
          <a:p>
            <a:pPr indent="-355600" lvl="0" marL="457200" marR="165100" rtl="0" algn="l">
              <a:spcBef>
                <a:spcPts val="0"/>
              </a:spcBef>
              <a:spcAft>
                <a:spcPts val="0"/>
              </a:spcAft>
              <a:buClr>
                <a:schemeClr val="accent1"/>
              </a:buClr>
              <a:buSzPts val="2000"/>
              <a:buChar char="●"/>
            </a:pPr>
            <a:r>
              <a:rPr lang="en" sz="2000">
                <a:solidFill>
                  <a:schemeClr val="accent1"/>
                </a:solidFill>
                <a:highlight>
                  <a:srgbClr val="FFFFFF"/>
                </a:highlight>
              </a:rPr>
              <a:t>Partner Welcome</a:t>
            </a:r>
            <a:endParaRPr sz="2000">
              <a:solidFill>
                <a:schemeClr val="accent1"/>
              </a:solidFill>
              <a:highlight>
                <a:srgbClr val="FFFFFF"/>
              </a:highlight>
            </a:endParaRPr>
          </a:p>
          <a:p>
            <a:pPr indent="-355600" lvl="0" marL="457200" marR="165100" rtl="0" algn="l">
              <a:spcBef>
                <a:spcPts val="0"/>
              </a:spcBef>
              <a:spcAft>
                <a:spcPts val="0"/>
              </a:spcAft>
              <a:buClr>
                <a:schemeClr val="accent1"/>
              </a:buClr>
              <a:buSzPts val="2000"/>
              <a:buChar char="●"/>
            </a:pPr>
            <a:r>
              <a:rPr lang="en" sz="2000">
                <a:solidFill>
                  <a:schemeClr val="accent1"/>
                </a:solidFill>
                <a:highlight>
                  <a:srgbClr val="FFFFFF"/>
                </a:highlight>
              </a:rPr>
              <a:t>Baby Welcome</a:t>
            </a:r>
            <a:endParaRPr sz="2000">
              <a:solidFill>
                <a:schemeClr val="accent1"/>
              </a:solidFill>
              <a:highlight>
                <a:srgbClr val="FFFFFF"/>
              </a:highlight>
            </a:endParaRPr>
          </a:p>
          <a:p>
            <a:pPr indent="0" lvl="0" marL="0" marR="165100" rtl="0" algn="l">
              <a:spcBef>
                <a:spcPts val="0"/>
              </a:spcBef>
              <a:spcAft>
                <a:spcPts val="0"/>
              </a:spcAft>
              <a:buNone/>
            </a:pPr>
            <a:r>
              <a:rPr lang="en">
                <a:solidFill>
                  <a:schemeClr val="accent1"/>
                </a:solidFill>
                <a:highlight>
                  <a:srgbClr val="FFFFFF"/>
                </a:highlight>
              </a:rPr>
              <a:t>*Please note that this session is peer support only - it is NOT therapy or clinical mental health treatment. </a:t>
            </a:r>
            <a:endParaRPr>
              <a:solidFill>
                <a:schemeClr val="accent1"/>
              </a:solidFill>
              <a:highlight>
                <a:schemeClr val="lt1"/>
              </a:highlight>
            </a:endParaRPr>
          </a:p>
          <a:p>
            <a:pPr indent="0" lvl="0" marL="0" rtl="0" algn="l">
              <a:lnSpc>
                <a:spcPct val="100000"/>
              </a:lnSpc>
              <a:spcBef>
                <a:spcPts val="0"/>
              </a:spcBef>
              <a:spcAft>
                <a:spcPts val="0"/>
              </a:spcAft>
              <a:buNone/>
            </a:pPr>
            <a:r>
              <a:t/>
            </a:r>
            <a:endParaRPr sz="2000">
              <a:solidFill>
                <a:schemeClr val="accent1"/>
              </a:solidFill>
              <a:highlight>
                <a:srgbClr val="FFFFFF"/>
              </a:highlight>
            </a:endParaRPr>
          </a:p>
          <a:p>
            <a:pPr indent="0" lvl="0" marL="0" rtl="0" algn="l">
              <a:lnSpc>
                <a:spcPct val="115000"/>
              </a:lnSpc>
              <a:spcBef>
                <a:spcPts val="0"/>
              </a:spcBef>
              <a:spcAft>
                <a:spcPts val="1200"/>
              </a:spcAft>
              <a:buSzPts val="1800"/>
              <a:buNone/>
            </a:pPr>
            <a:r>
              <a:rPr lang="en" sz="2000" u="sng">
                <a:solidFill>
                  <a:schemeClr val="hlink"/>
                </a:solidFill>
                <a:hlinkClick r:id="rId3"/>
              </a:rPr>
              <a:t>Website</a:t>
            </a:r>
            <a:endParaRPr sz="2000"/>
          </a:p>
        </p:txBody>
      </p:sp>
      <p:pic>
        <p:nvPicPr>
          <p:cNvPr id="205" name="Google Shape;205;g39584d80795_0_47"/>
          <p:cNvPicPr preferRelativeResize="0"/>
          <p:nvPr/>
        </p:nvPicPr>
        <p:blipFill rotWithShape="1">
          <a:blip r:embed="rId4">
            <a:alphaModFix/>
          </a:blip>
          <a:srcRect b="0" l="0" r="0" t="0"/>
          <a:stretch/>
        </p:blipFill>
        <p:spPr>
          <a:xfrm>
            <a:off x="7109850" y="3828950"/>
            <a:ext cx="1722450" cy="11449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g3964dd75dd6_0_32"/>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Healthy Families New York</a:t>
            </a:r>
            <a:endParaRPr sz="2200"/>
          </a:p>
        </p:txBody>
      </p:sp>
      <p:sp>
        <p:nvSpPr>
          <p:cNvPr id="211" name="Google Shape;211;g3964dd75dd6_0_3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11150" lvl="0" marL="457200" rtl="0" algn="l">
              <a:lnSpc>
                <a:spcPct val="100000"/>
              </a:lnSpc>
              <a:spcBef>
                <a:spcPts val="0"/>
              </a:spcBef>
              <a:spcAft>
                <a:spcPts val="0"/>
              </a:spcAft>
              <a:buClr>
                <a:srgbClr val="000000"/>
              </a:buClr>
              <a:buSzPts val="1300"/>
              <a:buChar char="●"/>
            </a:pPr>
            <a:r>
              <a:rPr lang="en" sz="1300">
                <a:solidFill>
                  <a:srgbClr val="000000"/>
                </a:solidFill>
                <a:highlight>
                  <a:srgbClr val="FFFFFF"/>
                </a:highlight>
              </a:rPr>
              <a:t>A program to help parents with the changes and needs of their family that come along with the birth of a new child. </a:t>
            </a:r>
            <a:endParaRPr sz="1300">
              <a:solidFill>
                <a:srgbClr val="000000"/>
              </a:solidFill>
              <a:highlight>
                <a:srgbClr val="FFFFFF"/>
              </a:highlight>
            </a:endParaRPr>
          </a:p>
          <a:p>
            <a:pPr indent="-311150" lvl="1" marL="914400" rtl="0" algn="l">
              <a:lnSpc>
                <a:spcPct val="100000"/>
              </a:lnSpc>
              <a:spcBef>
                <a:spcPts val="0"/>
              </a:spcBef>
              <a:spcAft>
                <a:spcPts val="0"/>
              </a:spcAft>
              <a:buClr>
                <a:srgbClr val="000000"/>
              </a:buClr>
              <a:buSzPts val="1300"/>
              <a:buChar char="○"/>
            </a:pPr>
            <a:r>
              <a:rPr lang="en" sz="1300">
                <a:solidFill>
                  <a:srgbClr val="000000"/>
                </a:solidFill>
                <a:highlight>
                  <a:schemeClr val="lt1"/>
                </a:highlight>
              </a:rPr>
              <a:t>Eligibility: Parents who are pregnant or have at least one child who is less than three months of age</a:t>
            </a:r>
            <a:endParaRPr sz="1300">
              <a:solidFill>
                <a:srgbClr val="000000"/>
              </a:solidFill>
              <a:highlight>
                <a:schemeClr val="lt1"/>
              </a:highlight>
            </a:endParaRPr>
          </a:p>
          <a:p>
            <a:pPr indent="-311150" lvl="1" marL="914400" rtl="0" algn="l">
              <a:lnSpc>
                <a:spcPct val="100000"/>
              </a:lnSpc>
              <a:spcBef>
                <a:spcPts val="0"/>
              </a:spcBef>
              <a:spcAft>
                <a:spcPts val="0"/>
              </a:spcAft>
              <a:buClr>
                <a:srgbClr val="000000"/>
              </a:buClr>
              <a:buSzPts val="1300"/>
              <a:buChar char="○"/>
            </a:pPr>
            <a:r>
              <a:rPr lang="en" sz="1300">
                <a:solidFill>
                  <a:srgbClr val="000000"/>
                </a:solidFill>
                <a:highlight>
                  <a:schemeClr val="lt1"/>
                </a:highlight>
              </a:rPr>
              <a:t>There is no cost to you. The program is a community service.</a:t>
            </a:r>
            <a:endParaRPr sz="1300">
              <a:solidFill>
                <a:srgbClr val="000000"/>
              </a:solidFill>
              <a:highlight>
                <a:srgbClr val="FFFFFF"/>
              </a:highlight>
            </a:endParaRPr>
          </a:p>
          <a:p>
            <a:pPr indent="-311150" lvl="0" marL="457200" rtl="0" algn="l">
              <a:lnSpc>
                <a:spcPct val="100000"/>
              </a:lnSpc>
              <a:spcBef>
                <a:spcPts val="0"/>
              </a:spcBef>
              <a:spcAft>
                <a:spcPts val="0"/>
              </a:spcAft>
              <a:buClr>
                <a:srgbClr val="000000"/>
              </a:buClr>
              <a:buSzPts val="1300"/>
              <a:buChar char="●"/>
            </a:pPr>
            <a:r>
              <a:rPr lang="en" sz="1300">
                <a:solidFill>
                  <a:srgbClr val="000000"/>
                </a:solidFill>
                <a:highlight>
                  <a:srgbClr val="FFFFFF"/>
                </a:highlight>
              </a:rPr>
              <a:t>Offers services to expecting parents and new families, beginning weekly and decreasing over time, until the child starts school or Head Start. </a:t>
            </a:r>
            <a:endParaRPr sz="1300">
              <a:solidFill>
                <a:srgbClr val="000000"/>
              </a:solidFill>
              <a:highlight>
                <a:srgbClr val="FFFFFF"/>
              </a:highlight>
            </a:endParaRPr>
          </a:p>
          <a:p>
            <a:pPr indent="-311150" lvl="0" marL="457200" rtl="0" algn="l">
              <a:lnSpc>
                <a:spcPct val="100000"/>
              </a:lnSpc>
              <a:spcBef>
                <a:spcPts val="0"/>
              </a:spcBef>
              <a:spcAft>
                <a:spcPts val="0"/>
              </a:spcAft>
              <a:buClr>
                <a:srgbClr val="000000"/>
              </a:buClr>
              <a:buSzPts val="1300"/>
              <a:buChar char="●"/>
            </a:pPr>
            <a:r>
              <a:rPr lang="en" sz="1300">
                <a:solidFill>
                  <a:srgbClr val="000000"/>
                </a:solidFill>
                <a:highlight>
                  <a:srgbClr val="FFFFFF"/>
                </a:highlight>
              </a:rPr>
              <a:t>Services are available in English and other languages, depending on the program serving each community.</a:t>
            </a:r>
            <a:endParaRPr sz="1300">
              <a:solidFill>
                <a:srgbClr val="000000"/>
              </a:solidFill>
              <a:highlight>
                <a:srgbClr val="FFFFFF"/>
              </a:highlight>
            </a:endParaRPr>
          </a:p>
          <a:p>
            <a:pPr indent="-311150" lvl="0" marL="457200" rtl="0" algn="l">
              <a:lnSpc>
                <a:spcPct val="100000"/>
              </a:lnSpc>
              <a:spcBef>
                <a:spcPts val="0"/>
              </a:spcBef>
              <a:spcAft>
                <a:spcPts val="0"/>
              </a:spcAft>
              <a:buClr>
                <a:srgbClr val="000000"/>
              </a:buClr>
              <a:buSzPts val="1300"/>
              <a:buChar char="●"/>
            </a:pPr>
            <a:r>
              <a:rPr lang="en" sz="1300">
                <a:solidFill>
                  <a:srgbClr val="000000"/>
                </a:solidFill>
                <a:highlight>
                  <a:srgbClr val="FFFFFF"/>
                </a:highlight>
              </a:rPr>
              <a:t>Our assessment service helps you identify the successes and stressors that are unique to your family. After the assessment, you are provided personalized referrals that meet your family’s needs and goals.</a:t>
            </a:r>
            <a:endParaRPr sz="1300">
              <a:solidFill>
                <a:srgbClr val="000000"/>
              </a:solidFill>
              <a:highlight>
                <a:srgbClr val="FFFFFF"/>
              </a:highlight>
            </a:endParaRPr>
          </a:p>
          <a:p>
            <a:pPr indent="-311150" lvl="0" marL="457200" rtl="0" algn="l">
              <a:lnSpc>
                <a:spcPct val="100000"/>
              </a:lnSpc>
              <a:spcBef>
                <a:spcPts val="0"/>
              </a:spcBef>
              <a:spcAft>
                <a:spcPts val="0"/>
              </a:spcAft>
              <a:buClr>
                <a:srgbClr val="000000"/>
              </a:buClr>
              <a:buSzPts val="1300"/>
              <a:buChar char="●"/>
            </a:pPr>
            <a:r>
              <a:rPr lang="en" sz="1300">
                <a:solidFill>
                  <a:srgbClr val="000000"/>
                </a:solidFill>
                <a:highlight>
                  <a:srgbClr val="FFFFFF"/>
                </a:highlight>
              </a:rPr>
              <a:t>Additional services may include: providing information about parenting, infant and child development, and child health; connecting you with medical providers for prenatal/well-baby visits and immunizations; assessing your child for developmental delays; and helping you to access community referral resources and services (such as job training, legal services, GED preparation classes, and more!).</a:t>
            </a:r>
            <a:endParaRPr sz="1300">
              <a:solidFill>
                <a:srgbClr val="000000"/>
              </a:solidFill>
              <a:highlight>
                <a:srgbClr val="FFFFFF"/>
              </a:highlight>
            </a:endParaRPr>
          </a:p>
          <a:p>
            <a:pPr indent="0" lvl="0" marL="0" rtl="0" algn="l">
              <a:lnSpc>
                <a:spcPct val="100000"/>
              </a:lnSpc>
              <a:spcBef>
                <a:spcPts val="0"/>
              </a:spcBef>
              <a:spcAft>
                <a:spcPts val="0"/>
              </a:spcAft>
              <a:buSzPts val="1800"/>
              <a:buNone/>
            </a:pPr>
            <a:r>
              <a:t/>
            </a:r>
            <a:endParaRPr sz="1300">
              <a:solidFill>
                <a:srgbClr val="000000"/>
              </a:solidFill>
              <a:highlight>
                <a:srgbClr val="FFFFFF"/>
              </a:highlight>
            </a:endParaRPr>
          </a:p>
          <a:p>
            <a:pPr indent="0" lvl="0" marL="0" rtl="0" algn="l">
              <a:lnSpc>
                <a:spcPct val="100000"/>
              </a:lnSpc>
              <a:spcBef>
                <a:spcPts val="0"/>
              </a:spcBef>
              <a:spcAft>
                <a:spcPts val="0"/>
              </a:spcAft>
              <a:buSzPts val="1800"/>
              <a:buNone/>
            </a:pPr>
            <a:r>
              <a:rPr lang="en" sz="2000" u="sng">
                <a:solidFill>
                  <a:schemeClr val="hlink"/>
                </a:solidFill>
                <a:highlight>
                  <a:srgbClr val="FFFFFF"/>
                </a:highlight>
                <a:hlinkClick r:id="rId3"/>
              </a:rPr>
              <a:t>Website</a:t>
            </a:r>
            <a:endParaRPr sz="2000"/>
          </a:p>
          <a:p>
            <a:pPr indent="0" lvl="0" marL="0" rtl="0" algn="l">
              <a:lnSpc>
                <a:spcPct val="100000"/>
              </a:lnSpc>
              <a:spcBef>
                <a:spcPts val="0"/>
              </a:spcBef>
              <a:spcAft>
                <a:spcPts val="0"/>
              </a:spcAft>
              <a:buSzPts val="1800"/>
              <a:buNone/>
            </a:pPr>
            <a:r>
              <a:rPr lang="en" sz="1900">
                <a:solidFill>
                  <a:schemeClr val="accent1"/>
                </a:solidFill>
              </a:rPr>
              <a:t>Find yours at: </a:t>
            </a:r>
            <a:r>
              <a:rPr lang="en" sz="1900" u="sng">
                <a:solidFill>
                  <a:schemeClr val="hlink"/>
                </a:solidFill>
                <a:hlinkClick r:id="rId4"/>
              </a:rPr>
              <a:t>Albany</a:t>
            </a:r>
            <a:r>
              <a:rPr lang="en" sz="1900">
                <a:solidFill>
                  <a:schemeClr val="accent1"/>
                </a:solidFill>
              </a:rPr>
              <a:t>, </a:t>
            </a:r>
            <a:r>
              <a:rPr lang="en" sz="1900" u="sng">
                <a:solidFill>
                  <a:schemeClr val="hlink"/>
                </a:solidFill>
                <a:hlinkClick r:id="rId5"/>
              </a:rPr>
              <a:t>Schenectady</a:t>
            </a:r>
            <a:r>
              <a:rPr lang="en" sz="1900">
                <a:solidFill>
                  <a:schemeClr val="accent1"/>
                </a:solidFill>
              </a:rPr>
              <a:t>, </a:t>
            </a:r>
            <a:r>
              <a:rPr lang="en" sz="1900" u="sng">
                <a:solidFill>
                  <a:schemeClr val="hlink"/>
                </a:solidFill>
                <a:hlinkClick r:id="rId6"/>
              </a:rPr>
              <a:t>Rensselaer</a:t>
            </a:r>
            <a:r>
              <a:rPr lang="en" sz="1900">
                <a:solidFill>
                  <a:schemeClr val="accent1"/>
                </a:solidFill>
              </a:rPr>
              <a:t>, </a:t>
            </a:r>
            <a:r>
              <a:rPr lang="en" sz="1900" u="sng">
                <a:solidFill>
                  <a:schemeClr val="hlink"/>
                </a:solidFill>
                <a:hlinkClick r:id="rId7"/>
              </a:rPr>
              <a:t>Saratoga</a:t>
            </a:r>
            <a:r>
              <a:rPr lang="en" sz="1900">
                <a:solidFill>
                  <a:schemeClr val="accent1"/>
                </a:solidFill>
              </a:rPr>
              <a:t> </a:t>
            </a:r>
            <a:endParaRPr sz="1900">
              <a:solidFill>
                <a:schemeClr val="accent1"/>
              </a:solidFill>
            </a:endParaRPr>
          </a:p>
          <a:p>
            <a:pPr indent="0" lvl="0" marL="0" rtl="0" algn="l">
              <a:lnSpc>
                <a:spcPct val="100000"/>
              </a:lnSpc>
              <a:spcBef>
                <a:spcPts val="0"/>
              </a:spcBef>
              <a:spcAft>
                <a:spcPts val="0"/>
              </a:spcAft>
              <a:buSzPts val="1800"/>
              <a:buNone/>
            </a:pPr>
            <a:r>
              <a:rPr lang="en" sz="2000">
                <a:solidFill>
                  <a:schemeClr val="accent1"/>
                </a:solidFill>
              </a:rPr>
              <a:t>Counties &amp; more!</a:t>
            </a:r>
            <a:endParaRPr sz="2000">
              <a:solidFill>
                <a:schemeClr val="accent1"/>
              </a:solidFill>
            </a:endParaRPr>
          </a:p>
        </p:txBody>
      </p:sp>
      <p:pic>
        <p:nvPicPr>
          <p:cNvPr id="212" name="Google Shape;212;g3964dd75dd6_0_32" title="Screenshot 2026-03-26 at 5.55.43 AM.png"/>
          <p:cNvPicPr preferRelativeResize="0"/>
          <p:nvPr/>
        </p:nvPicPr>
        <p:blipFill rotWithShape="1">
          <a:blip r:embed="rId8">
            <a:alphaModFix/>
          </a:blip>
          <a:srcRect b="0" l="2495" r="3005" t="0"/>
          <a:stretch/>
        </p:blipFill>
        <p:spPr>
          <a:xfrm>
            <a:off x="6538350" y="4137325"/>
            <a:ext cx="2402224" cy="7561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3d2cf5862d9_0_42"/>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BirthNet</a:t>
            </a:r>
            <a:endParaRPr/>
          </a:p>
        </p:txBody>
      </p:sp>
      <p:sp>
        <p:nvSpPr>
          <p:cNvPr id="218" name="Google Shape;218;g3d2cf5862d9_0_4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36550" lvl="0" marL="457200" rtl="0" algn="l">
              <a:lnSpc>
                <a:spcPct val="100000"/>
              </a:lnSpc>
              <a:spcBef>
                <a:spcPts val="0"/>
              </a:spcBef>
              <a:spcAft>
                <a:spcPts val="0"/>
              </a:spcAft>
              <a:buClr>
                <a:schemeClr val="accent1"/>
              </a:buClr>
              <a:buSzPts val="1700"/>
              <a:buChar char="●"/>
            </a:pPr>
            <a:r>
              <a:rPr lang="en" sz="1700">
                <a:solidFill>
                  <a:schemeClr val="accent1"/>
                </a:solidFill>
                <a:highlight>
                  <a:schemeClr val="lt1"/>
                </a:highlight>
              </a:rPr>
              <a:t>We are a birth justice organization whose mission is to eliminate the inequities in birth outcomes for all childbearing people and to ensure that all birthing families receive respectful and supportive maternity and infant care.</a:t>
            </a:r>
            <a:endParaRPr sz="1700">
              <a:solidFill>
                <a:schemeClr val="accent1"/>
              </a:solidFill>
              <a:highlight>
                <a:schemeClr val="lt1"/>
              </a:highlight>
            </a:endParaRPr>
          </a:p>
          <a:p>
            <a:pPr indent="-336550" lvl="1" marL="914400" rtl="0" algn="l">
              <a:lnSpc>
                <a:spcPct val="100000"/>
              </a:lnSpc>
              <a:spcBef>
                <a:spcPts val="0"/>
              </a:spcBef>
              <a:spcAft>
                <a:spcPts val="0"/>
              </a:spcAft>
              <a:buClr>
                <a:schemeClr val="accent1"/>
              </a:buClr>
              <a:buSzPts val="1700"/>
              <a:buChar char="○"/>
            </a:pPr>
            <a:r>
              <a:rPr lang="en" sz="1700">
                <a:solidFill>
                  <a:schemeClr val="accent1"/>
                </a:solidFill>
                <a:highlight>
                  <a:schemeClr val="lt1"/>
                </a:highlight>
              </a:rPr>
              <a:t>Birth Justice Resources</a:t>
            </a:r>
            <a:endParaRPr sz="1700">
              <a:solidFill>
                <a:schemeClr val="accent1"/>
              </a:solidFill>
              <a:highlight>
                <a:schemeClr val="lt1"/>
              </a:highlight>
            </a:endParaRPr>
          </a:p>
          <a:p>
            <a:pPr indent="-336550" lvl="1" marL="914400" rtl="0" algn="l">
              <a:lnSpc>
                <a:spcPct val="100000"/>
              </a:lnSpc>
              <a:spcBef>
                <a:spcPts val="0"/>
              </a:spcBef>
              <a:spcAft>
                <a:spcPts val="0"/>
              </a:spcAft>
              <a:buClr>
                <a:schemeClr val="accent1"/>
              </a:buClr>
              <a:buSzPts val="1700"/>
              <a:buChar char="○"/>
            </a:pPr>
            <a:r>
              <a:rPr lang="en" sz="1700">
                <a:solidFill>
                  <a:schemeClr val="accent1"/>
                </a:solidFill>
                <a:highlight>
                  <a:schemeClr val="lt1"/>
                </a:highlight>
              </a:rPr>
              <a:t>InfoHub to help find the information helpful in making informed decisions</a:t>
            </a:r>
            <a:endParaRPr sz="1700">
              <a:solidFill>
                <a:schemeClr val="accent1"/>
              </a:solidFill>
              <a:highlight>
                <a:schemeClr val="lt1"/>
              </a:highlight>
            </a:endParaRPr>
          </a:p>
          <a:p>
            <a:pPr indent="-336550" lvl="1" marL="914400" rtl="0" algn="l">
              <a:lnSpc>
                <a:spcPct val="100000"/>
              </a:lnSpc>
              <a:spcBef>
                <a:spcPts val="0"/>
              </a:spcBef>
              <a:spcAft>
                <a:spcPts val="0"/>
              </a:spcAft>
              <a:buClr>
                <a:schemeClr val="accent1"/>
              </a:buClr>
              <a:buSzPts val="1700"/>
              <a:buChar char="○"/>
            </a:pPr>
            <a:r>
              <a:rPr lang="en" sz="1700">
                <a:solidFill>
                  <a:schemeClr val="accent1"/>
                </a:solidFill>
                <a:highlight>
                  <a:schemeClr val="lt1"/>
                </a:highlight>
              </a:rPr>
              <a:t>Community Events like Caregiver’s Night Out Bingo</a:t>
            </a:r>
            <a:endParaRPr sz="1700">
              <a:solidFill>
                <a:schemeClr val="accent1"/>
              </a:solidFill>
              <a:highlight>
                <a:schemeClr val="lt1"/>
              </a:highlight>
            </a:endParaRPr>
          </a:p>
          <a:p>
            <a:pPr indent="-336550" lvl="1" marL="914400" rtl="0" algn="l">
              <a:lnSpc>
                <a:spcPct val="100000"/>
              </a:lnSpc>
              <a:spcBef>
                <a:spcPts val="0"/>
              </a:spcBef>
              <a:spcAft>
                <a:spcPts val="0"/>
              </a:spcAft>
              <a:buClr>
                <a:schemeClr val="accent1"/>
              </a:buClr>
              <a:buSzPts val="1700"/>
              <a:buChar char="○"/>
            </a:pPr>
            <a:r>
              <a:rPr lang="en" sz="1700">
                <a:solidFill>
                  <a:schemeClr val="accent1"/>
                </a:solidFill>
                <a:highlight>
                  <a:schemeClr val="lt1"/>
                </a:highlight>
              </a:rPr>
              <a:t>Doula Training</a:t>
            </a:r>
            <a:endParaRPr sz="1700">
              <a:solidFill>
                <a:schemeClr val="accent1"/>
              </a:solidFill>
              <a:highlight>
                <a:schemeClr val="lt1"/>
              </a:highlight>
            </a:endParaRPr>
          </a:p>
          <a:p>
            <a:pPr indent="0" lvl="0" marL="0" rtl="0" algn="l">
              <a:lnSpc>
                <a:spcPct val="100000"/>
              </a:lnSpc>
              <a:spcBef>
                <a:spcPts val="0"/>
              </a:spcBef>
              <a:spcAft>
                <a:spcPts val="0"/>
              </a:spcAft>
              <a:buNone/>
            </a:pPr>
            <a:r>
              <a:t/>
            </a:r>
            <a:endParaRPr sz="1700">
              <a:solidFill>
                <a:schemeClr val="accent1"/>
              </a:solidFill>
              <a:highlight>
                <a:schemeClr val="lt1"/>
              </a:highlight>
            </a:endParaRPr>
          </a:p>
          <a:p>
            <a:pPr indent="0" lvl="0" marL="0" rtl="0" algn="l">
              <a:lnSpc>
                <a:spcPct val="100000"/>
              </a:lnSpc>
              <a:spcBef>
                <a:spcPts val="0"/>
              </a:spcBef>
              <a:spcAft>
                <a:spcPts val="0"/>
              </a:spcAft>
              <a:buSzPts val="1800"/>
              <a:buNone/>
            </a:pPr>
            <a:r>
              <a:rPr lang="en" sz="2000" u="sng">
                <a:solidFill>
                  <a:schemeClr val="hlink"/>
                </a:solidFill>
                <a:hlinkClick r:id="rId3"/>
              </a:rPr>
              <a:t>Web</a:t>
            </a:r>
            <a:r>
              <a:rPr lang="en" sz="2000" u="sng">
                <a:solidFill>
                  <a:schemeClr val="accent5"/>
                </a:solidFill>
                <a:hlinkClick r:id="rId4">
                  <a:extLst>
                    <a:ext uri="{A12FA001-AC4F-418D-AE19-62706E023703}">
                      <ahyp:hlinkClr val="tx"/>
                    </a:ext>
                  </a:extLst>
                </a:hlinkClick>
              </a:rPr>
              <a:t>sit</a:t>
            </a:r>
            <a:r>
              <a:rPr lang="en" sz="2000" u="sng">
                <a:solidFill>
                  <a:schemeClr val="accent5"/>
                </a:solidFill>
                <a:highlight>
                  <a:schemeClr val="lt1"/>
                </a:highlight>
                <a:hlinkClick r:id="rId5">
                  <a:extLst>
                    <a:ext uri="{A12FA001-AC4F-418D-AE19-62706E023703}">
                      <ahyp:hlinkClr val="tx"/>
                    </a:ext>
                  </a:extLst>
                </a:hlinkClick>
              </a:rPr>
              <a:t>e</a:t>
            </a:r>
            <a:r>
              <a:rPr lang="en" sz="2000">
                <a:solidFill>
                  <a:schemeClr val="accent5"/>
                </a:solidFill>
                <a:highlight>
                  <a:schemeClr val="lt1"/>
                </a:highlight>
              </a:rPr>
              <a:t>, </a:t>
            </a:r>
            <a:r>
              <a:rPr lang="en" sz="2000" u="sng">
                <a:solidFill>
                  <a:schemeClr val="accent5"/>
                </a:solidFill>
                <a:highlight>
                  <a:schemeClr val="lt1"/>
                </a:highlight>
                <a:hlinkClick r:id="rId6">
                  <a:extLst>
                    <a:ext uri="{A12FA001-AC4F-418D-AE19-62706E023703}">
                      <ahyp:hlinkClr val="tx"/>
                    </a:ext>
                  </a:extLst>
                </a:hlinkClick>
              </a:rPr>
              <a:t>Facebook</a:t>
            </a:r>
            <a:r>
              <a:rPr lang="en" sz="2000">
                <a:solidFill>
                  <a:schemeClr val="accent5"/>
                </a:solidFill>
              </a:rPr>
              <a:t>, </a:t>
            </a:r>
            <a:r>
              <a:rPr lang="en" sz="2000" u="sng">
                <a:solidFill>
                  <a:schemeClr val="accent5"/>
                </a:solidFill>
                <a:highlight>
                  <a:schemeClr val="lt1"/>
                </a:highlight>
                <a:hlinkClick r:id="rId7">
                  <a:extLst>
                    <a:ext uri="{A12FA001-AC4F-418D-AE19-62706E023703}">
                      <ahyp:hlinkClr val="tx"/>
                    </a:ext>
                  </a:extLst>
                </a:hlinkClick>
              </a:rPr>
              <a:t>Instagram</a:t>
            </a:r>
            <a:endParaRPr sz="2000" u="sng">
              <a:solidFill>
                <a:schemeClr val="accent5"/>
              </a:solidFill>
              <a:highlight>
                <a:schemeClr val="lt1"/>
              </a:highlight>
            </a:endParaRPr>
          </a:p>
        </p:txBody>
      </p:sp>
      <p:pic>
        <p:nvPicPr>
          <p:cNvPr id="219" name="Google Shape;219;g3d2cf5862d9_0_42"/>
          <p:cNvPicPr preferRelativeResize="0"/>
          <p:nvPr/>
        </p:nvPicPr>
        <p:blipFill rotWithShape="1">
          <a:blip r:embed="rId8">
            <a:alphaModFix/>
          </a:blip>
          <a:srcRect b="18443" l="0" r="0" t="15142"/>
          <a:stretch/>
        </p:blipFill>
        <p:spPr>
          <a:xfrm>
            <a:off x="6800975" y="3594100"/>
            <a:ext cx="2031325" cy="13490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g3d4d57e896e_0_133"/>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92192"/>
              <a:buNone/>
            </a:pPr>
            <a:r>
              <a:rPr lang="en"/>
              <a:t>Back Home Midwifery							  </a:t>
            </a:r>
            <a:r>
              <a:rPr lang="en" sz="1850"/>
              <a:t>-Heidi Back*</a:t>
            </a:r>
            <a:endParaRPr sz="1850"/>
          </a:p>
        </p:txBody>
      </p:sp>
      <p:sp>
        <p:nvSpPr>
          <p:cNvPr id="225" name="Google Shape;225;g3d4d57e896e_0_13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36550" lvl="0" marL="457200" marR="228600" rtl="0" algn="l">
              <a:lnSpc>
                <a:spcPct val="100000"/>
              </a:lnSpc>
              <a:spcBef>
                <a:spcPts val="900"/>
              </a:spcBef>
              <a:spcAft>
                <a:spcPts val="0"/>
              </a:spcAft>
              <a:buClr>
                <a:schemeClr val="accent1"/>
              </a:buClr>
              <a:buSzPts val="1700"/>
              <a:buChar char="●"/>
            </a:pPr>
            <a:r>
              <a:rPr lang="en" sz="1700">
                <a:solidFill>
                  <a:srgbClr val="1F1F1F"/>
                </a:solidFill>
                <a:highlight>
                  <a:srgbClr val="FFFFFF"/>
                </a:highlight>
              </a:rPr>
              <a:t>We provide a free 30 minute private individualized consultation to people who are interested in learning about homebirth and if it is an option for them.</a:t>
            </a:r>
            <a:endParaRPr sz="1700">
              <a:solidFill>
                <a:srgbClr val="1F1F1F"/>
              </a:solidFill>
              <a:highlight>
                <a:srgbClr val="FFFFFF"/>
              </a:highlight>
            </a:endParaRPr>
          </a:p>
          <a:p>
            <a:pPr indent="-336550" lvl="0" marL="457200" marR="228600" rtl="0" algn="l">
              <a:lnSpc>
                <a:spcPct val="100000"/>
              </a:lnSpc>
              <a:spcBef>
                <a:spcPts val="0"/>
              </a:spcBef>
              <a:spcAft>
                <a:spcPts val="0"/>
              </a:spcAft>
              <a:buClr>
                <a:srgbClr val="1F1F1F"/>
              </a:buClr>
              <a:buSzPts val="1700"/>
              <a:buChar char="●"/>
            </a:pPr>
            <a:r>
              <a:rPr lang="en" sz="1700">
                <a:solidFill>
                  <a:srgbClr val="222222"/>
                </a:solidFill>
                <a:highlight>
                  <a:srgbClr val="FFFFFF"/>
                </a:highlight>
              </a:rPr>
              <a:t>Homegrown Monthly playgroup for people who have had homebirth midwives for their prenatal care or are considering home birth</a:t>
            </a:r>
            <a:endParaRPr sz="1700">
              <a:solidFill>
                <a:srgbClr val="1F1F1F"/>
              </a:solidFill>
              <a:highlight>
                <a:srgbClr val="FFFFFF"/>
              </a:highlight>
            </a:endParaRPr>
          </a:p>
          <a:p>
            <a:pPr indent="-336550" lvl="0" marL="457200" rtl="0" algn="l">
              <a:lnSpc>
                <a:spcPct val="100000"/>
              </a:lnSpc>
              <a:spcBef>
                <a:spcPts val="0"/>
              </a:spcBef>
              <a:spcAft>
                <a:spcPts val="0"/>
              </a:spcAft>
              <a:buClr>
                <a:schemeClr val="accent1"/>
              </a:buClr>
              <a:buSzPts val="1700"/>
              <a:buChar char="●"/>
            </a:pPr>
            <a:r>
              <a:rPr lang="en" sz="1700">
                <a:solidFill>
                  <a:srgbClr val="1F1F1F"/>
                </a:solidFill>
                <a:highlight>
                  <a:srgbClr val="FFFFFF"/>
                </a:highlight>
              </a:rPr>
              <a:t>See their website for </a:t>
            </a:r>
            <a:r>
              <a:rPr lang="en" sz="1700" u="sng">
                <a:solidFill>
                  <a:schemeClr val="hlink"/>
                </a:solidFill>
                <a:highlight>
                  <a:srgbClr val="FFFFFF"/>
                </a:highlight>
                <a:hlinkClick r:id="rId3"/>
              </a:rPr>
              <a:t>FAQ's</a:t>
            </a:r>
            <a:r>
              <a:rPr lang="en" sz="1700"/>
              <a:t> </a:t>
            </a:r>
            <a:r>
              <a:rPr lang="en" sz="1700">
                <a:solidFill>
                  <a:schemeClr val="accent1"/>
                </a:solidFill>
              </a:rPr>
              <a:t>and</a:t>
            </a:r>
            <a:r>
              <a:rPr lang="en" sz="1700"/>
              <a:t> </a:t>
            </a:r>
            <a:r>
              <a:rPr lang="en" sz="1700" u="sng">
                <a:solidFill>
                  <a:schemeClr val="hlink"/>
                </a:solidFill>
                <a:highlight>
                  <a:srgbClr val="FFFFFF"/>
                </a:highlight>
                <a:hlinkClick r:id="rId4"/>
              </a:rPr>
              <a:t>Contact Us</a:t>
            </a:r>
            <a:endParaRPr sz="1700">
              <a:solidFill>
                <a:schemeClr val="accent1"/>
              </a:solidFill>
              <a:highlight>
                <a:schemeClr val="lt1"/>
              </a:highlight>
            </a:endParaRPr>
          </a:p>
          <a:p>
            <a:pPr indent="0" lvl="0" marL="0" rtl="0" algn="l">
              <a:lnSpc>
                <a:spcPct val="100000"/>
              </a:lnSpc>
              <a:spcBef>
                <a:spcPts val="0"/>
              </a:spcBef>
              <a:spcAft>
                <a:spcPts val="0"/>
              </a:spcAft>
              <a:buNone/>
            </a:pPr>
            <a:r>
              <a:t/>
            </a:r>
            <a:endParaRPr sz="1700">
              <a:solidFill>
                <a:schemeClr val="accent1"/>
              </a:solidFill>
              <a:highlight>
                <a:schemeClr val="lt1"/>
              </a:highlight>
            </a:endParaRPr>
          </a:p>
          <a:p>
            <a:pPr indent="0" lvl="0" marL="0" rtl="0" algn="l">
              <a:lnSpc>
                <a:spcPct val="100000"/>
              </a:lnSpc>
              <a:spcBef>
                <a:spcPts val="0"/>
              </a:spcBef>
              <a:spcAft>
                <a:spcPts val="0"/>
              </a:spcAft>
              <a:buSzPts val="1800"/>
              <a:buNone/>
            </a:pPr>
            <a:r>
              <a:rPr lang="en" sz="2000" u="sng">
                <a:solidFill>
                  <a:schemeClr val="hlink"/>
                </a:solidFill>
                <a:hlinkClick r:id="rId5"/>
              </a:rPr>
              <a:t>Websit</a:t>
            </a:r>
            <a:r>
              <a:rPr lang="en" sz="2000" u="sng">
                <a:solidFill>
                  <a:schemeClr val="hlink"/>
                </a:solidFill>
                <a:highlight>
                  <a:schemeClr val="lt1"/>
                </a:highlight>
                <a:hlinkClick r:id="rId6"/>
              </a:rPr>
              <a:t>e</a:t>
            </a:r>
            <a:r>
              <a:rPr lang="en" sz="2000">
                <a:solidFill>
                  <a:schemeClr val="accent5"/>
                </a:solidFill>
                <a:highlight>
                  <a:schemeClr val="lt1"/>
                </a:highlight>
              </a:rPr>
              <a:t>, </a:t>
            </a:r>
            <a:r>
              <a:rPr lang="en" sz="2000" u="sng">
                <a:solidFill>
                  <a:schemeClr val="hlink"/>
                </a:solidFill>
                <a:highlight>
                  <a:schemeClr val="lt1"/>
                </a:highlight>
                <a:hlinkClick r:id="rId7"/>
              </a:rPr>
              <a:t>Facebook</a:t>
            </a:r>
            <a:r>
              <a:rPr lang="en" sz="2000">
                <a:solidFill>
                  <a:schemeClr val="accent5"/>
                </a:solidFill>
              </a:rPr>
              <a:t>, </a:t>
            </a:r>
            <a:r>
              <a:rPr lang="en" sz="2000" u="sng">
                <a:solidFill>
                  <a:schemeClr val="hlink"/>
                </a:solidFill>
                <a:highlight>
                  <a:schemeClr val="lt1"/>
                </a:highlight>
                <a:hlinkClick r:id="rId8"/>
              </a:rPr>
              <a:t>Instagram</a:t>
            </a:r>
            <a:endParaRPr sz="2000" u="sng">
              <a:solidFill>
                <a:schemeClr val="accent5"/>
              </a:solidFill>
              <a:highlight>
                <a:schemeClr val="lt1"/>
              </a:highlight>
            </a:endParaRPr>
          </a:p>
        </p:txBody>
      </p:sp>
      <p:pic>
        <p:nvPicPr>
          <p:cNvPr id="226" name="Google Shape;226;g3d4d57e896e_0_133"/>
          <p:cNvPicPr preferRelativeResize="0"/>
          <p:nvPr/>
        </p:nvPicPr>
        <p:blipFill>
          <a:blip r:embed="rId9">
            <a:alphaModFix/>
          </a:blip>
          <a:stretch>
            <a:fillRect/>
          </a:stretch>
        </p:blipFill>
        <p:spPr>
          <a:xfrm>
            <a:off x="6899800" y="3078950"/>
            <a:ext cx="1932500" cy="18302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9"/>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In-Person &amp; Virtual </a:t>
            </a:r>
            <a:endParaRPr>
              <a:solidFill>
                <a:schemeClr val="accent2"/>
              </a:solidFill>
            </a:endParaRPr>
          </a:p>
          <a:p>
            <a:pPr indent="0" lvl="0" marL="0" rtl="0" algn="ctr">
              <a:lnSpc>
                <a:spcPct val="100000"/>
              </a:lnSpc>
              <a:spcBef>
                <a:spcPts val="0"/>
              </a:spcBef>
              <a:spcAft>
                <a:spcPts val="0"/>
              </a:spcAft>
              <a:buSzPts val="4800"/>
              <a:buNone/>
            </a:pPr>
            <a:r>
              <a:rPr lang="en">
                <a:solidFill>
                  <a:schemeClr val="accent2"/>
                </a:solidFill>
              </a:rPr>
              <a:t>Playdates &amp; Peer Support</a:t>
            </a:r>
            <a:endParaRPr>
              <a:solidFill>
                <a:schemeClr val="accent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0"/>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Mom Tribe 			    </a:t>
            </a:r>
            <a:r>
              <a:rPr lang="en" sz="2200"/>
              <a:t>							  -Lauren Keeley</a:t>
            </a:r>
            <a:endParaRPr sz="2200"/>
          </a:p>
        </p:txBody>
      </p:sp>
      <p:sp>
        <p:nvSpPr>
          <p:cNvPr id="237" name="Google Shape;237;p2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10000"/>
          </a:bodyPr>
          <a:lstStyle/>
          <a:p>
            <a:pPr indent="-342900" lvl="0" marL="457200" rtl="0" algn="l">
              <a:lnSpc>
                <a:spcPct val="115000"/>
              </a:lnSpc>
              <a:spcBef>
                <a:spcPts val="0"/>
              </a:spcBef>
              <a:spcAft>
                <a:spcPts val="0"/>
              </a:spcAft>
              <a:buClr>
                <a:schemeClr val="accent1"/>
              </a:buClr>
              <a:buSzPts val="1800"/>
              <a:buChar char="●"/>
            </a:pPr>
            <a:r>
              <a:rPr lang="en" sz="2000">
                <a:solidFill>
                  <a:schemeClr val="accent1"/>
                </a:solidFill>
              </a:rPr>
              <a:t>Monthly virtual support calls emailed out on Google Meet</a:t>
            </a:r>
            <a:endParaRPr sz="2000">
              <a:solidFill>
                <a:schemeClr val="accent1"/>
              </a:solidFill>
            </a:endParaRPr>
          </a:p>
          <a:p>
            <a:pPr indent="-355600" lvl="0" marL="457200" rtl="0" algn="l">
              <a:lnSpc>
                <a:spcPct val="115000"/>
              </a:lnSpc>
              <a:spcBef>
                <a:spcPts val="0"/>
              </a:spcBef>
              <a:spcAft>
                <a:spcPts val="0"/>
              </a:spcAft>
              <a:buClr>
                <a:schemeClr val="accent1"/>
              </a:buClr>
              <a:buSzPts val="2000"/>
              <a:buChar char="●"/>
            </a:pPr>
            <a:r>
              <a:rPr lang="en" sz="2000">
                <a:solidFill>
                  <a:schemeClr val="accent1"/>
                </a:solidFill>
              </a:rPr>
              <a:t>Occasional in-person playdates at public or private locations</a:t>
            </a:r>
            <a:endParaRPr sz="2000">
              <a:solidFill>
                <a:schemeClr val="accent1"/>
              </a:solidFill>
            </a:endParaRPr>
          </a:p>
          <a:p>
            <a:pPr indent="-355600" lvl="0" marL="457200" rtl="0" algn="l">
              <a:lnSpc>
                <a:spcPct val="115000"/>
              </a:lnSpc>
              <a:spcBef>
                <a:spcPts val="0"/>
              </a:spcBef>
              <a:spcAft>
                <a:spcPts val="0"/>
              </a:spcAft>
              <a:buClr>
                <a:schemeClr val="accent1"/>
              </a:buClr>
              <a:buSzPts val="2000"/>
              <a:buChar char="●"/>
            </a:pPr>
            <a:r>
              <a:rPr lang="en" sz="2000">
                <a:solidFill>
                  <a:schemeClr val="accent1"/>
                </a:solidFill>
              </a:rPr>
              <a:t>Free to all and caregivers/support individuals are welcome</a:t>
            </a:r>
            <a:endParaRPr sz="2000">
              <a:solidFill>
                <a:schemeClr val="accent1"/>
              </a:solidFill>
            </a:endParaRPr>
          </a:p>
          <a:p>
            <a:pPr indent="-355600" lvl="0" marL="457200" rtl="0" algn="l">
              <a:lnSpc>
                <a:spcPct val="115000"/>
              </a:lnSpc>
              <a:spcBef>
                <a:spcPts val="0"/>
              </a:spcBef>
              <a:spcAft>
                <a:spcPts val="0"/>
              </a:spcAft>
              <a:buClr>
                <a:schemeClr val="accent1"/>
              </a:buClr>
              <a:buSzPts val="2000"/>
              <a:buChar char="●"/>
            </a:pPr>
            <a:r>
              <a:rPr lang="en" sz="2000">
                <a:solidFill>
                  <a:schemeClr val="accent1"/>
                </a:solidFill>
              </a:rPr>
              <a:t>Supportive environment to discuss struggles and successes</a:t>
            </a:r>
            <a:endParaRPr sz="2000">
              <a:solidFill>
                <a:schemeClr val="accent1"/>
              </a:solidFill>
            </a:endParaRPr>
          </a:p>
          <a:p>
            <a:pPr indent="-355600" lvl="0" marL="457200" rtl="0" algn="l">
              <a:lnSpc>
                <a:spcPct val="115000"/>
              </a:lnSpc>
              <a:spcBef>
                <a:spcPts val="0"/>
              </a:spcBef>
              <a:spcAft>
                <a:spcPts val="0"/>
              </a:spcAft>
              <a:buClr>
                <a:schemeClr val="accent1"/>
              </a:buClr>
              <a:buSzPts val="2000"/>
              <a:buChar char="●"/>
            </a:pPr>
            <a:r>
              <a:rPr lang="en" sz="2000">
                <a:solidFill>
                  <a:schemeClr val="accent1"/>
                </a:solidFill>
              </a:rPr>
              <a:t>Feel free to come as you are, with or without your child(ren)</a:t>
            </a:r>
            <a:endParaRPr sz="2000">
              <a:solidFill>
                <a:schemeClr val="accent1"/>
              </a:solidFill>
            </a:endParaRPr>
          </a:p>
          <a:p>
            <a:pPr indent="-355600" lvl="1" marL="914400" rtl="0" algn="l">
              <a:lnSpc>
                <a:spcPct val="115000"/>
              </a:lnSpc>
              <a:spcBef>
                <a:spcPts val="0"/>
              </a:spcBef>
              <a:spcAft>
                <a:spcPts val="0"/>
              </a:spcAft>
              <a:buClr>
                <a:schemeClr val="accent1"/>
              </a:buClr>
              <a:buSzPts val="2000"/>
              <a:buChar char="○"/>
            </a:pPr>
            <a:r>
              <a:rPr lang="en" sz="2000" u="sng">
                <a:solidFill>
                  <a:schemeClr val="hlink"/>
                </a:solidFill>
                <a:hlinkClick r:id="rId3"/>
              </a:rPr>
              <a:t>Info &amp; Guidelines available</a:t>
            </a:r>
            <a:r>
              <a:rPr lang="en" sz="2000">
                <a:solidFill>
                  <a:schemeClr val="accent1"/>
                </a:solidFill>
              </a:rPr>
              <a:t> on Google Docs</a:t>
            </a:r>
            <a:endParaRPr sz="2000">
              <a:solidFill>
                <a:schemeClr val="accent1"/>
              </a:solidFill>
            </a:endParaRPr>
          </a:p>
          <a:p>
            <a:pPr indent="0" lvl="0" marL="0" rtl="0" algn="l">
              <a:lnSpc>
                <a:spcPct val="115000"/>
              </a:lnSpc>
              <a:spcBef>
                <a:spcPts val="0"/>
              </a:spcBef>
              <a:spcAft>
                <a:spcPts val="0"/>
              </a:spcAft>
              <a:buNone/>
            </a:pPr>
            <a:r>
              <a:t/>
            </a:r>
            <a:endParaRPr>
              <a:solidFill>
                <a:schemeClr val="accent1"/>
              </a:solidFill>
            </a:endParaRPr>
          </a:p>
          <a:p>
            <a:pPr indent="0" lvl="0" marL="0" rtl="0" algn="l">
              <a:lnSpc>
                <a:spcPct val="115000"/>
              </a:lnSpc>
              <a:spcBef>
                <a:spcPts val="0"/>
              </a:spcBef>
              <a:spcAft>
                <a:spcPts val="0"/>
              </a:spcAft>
              <a:buNone/>
            </a:pPr>
            <a:r>
              <a:rPr lang="en">
                <a:solidFill>
                  <a:schemeClr val="accent1"/>
                </a:solidFill>
              </a:rPr>
              <a:t>To Join:</a:t>
            </a:r>
            <a:endParaRPr>
              <a:solidFill>
                <a:schemeClr val="accent1"/>
              </a:solidFill>
            </a:endParaRPr>
          </a:p>
          <a:p>
            <a:pPr indent="-355600" lvl="0" marL="457200" rtl="0" algn="l">
              <a:lnSpc>
                <a:spcPct val="115000"/>
              </a:lnSpc>
              <a:spcBef>
                <a:spcPts val="0"/>
              </a:spcBef>
              <a:spcAft>
                <a:spcPts val="0"/>
              </a:spcAft>
              <a:buClr>
                <a:schemeClr val="accent1"/>
              </a:buClr>
              <a:buSzPts val="2000"/>
              <a:buChar char="●"/>
            </a:pPr>
            <a:r>
              <a:rPr lang="en" sz="2000">
                <a:solidFill>
                  <a:schemeClr val="accent1"/>
                </a:solidFill>
              </a:rPr>
              <a:t>Email </a:t>
            </a:r>
            <a:r>
              <a:rPr lang="en" sz="2000" u="sng">
                <a:solidFill>
                  <a:schemeClr val="accent1"/>
                </a:solidFill>
                <a:hlinkClick r:id="rId4">
                  <a:extLst>
                    <a:ext uri="{A12FA001-AC4F-418D-AE19-62706E023703}">
                      <ahyp:hlinkClr val="tx"/>
                    </a:ext>
                  </a:extLst>
                </a:hlinkClick>
              </a:rPr>
              <a:t>LaurenBKeeley@gmail.com</a:t>
            </a:r>
            <a:r>
              <a:rPr lang="en" sz="2000">
                <a:solidFill>
                  <a:schemeClr val="accent1"/>
                </a:solidFill>
              </a:rPr>
              <a:t> </a:t>
            </a:r>
            <a:endParaRPr sz="2000">
              <a:solidFill>
                <a:schemeClr val="accent1"/>
              </a:solidFill>
            </a:endParaRPr>
          </a:p>
          <a:p>
            <a:pPr indent="-355600" lvl="0" marL="457200" rtl="0" algn="l">
              <a:lnSpc>
                <a:spcPct val="115000"/>
              </a:lnSpc>
              <a:spcBef>
                <a:spcPts val="0"/>
              </a:spcBef>
              <a:spcAft>
                <a:spcPts val="0"/>
              </a:spcAft>
              <a:buClr>
                <a:schemeClr val="accent1"/>
              </a:buClr>
              <a:buSzPts val="2000"/>
              <a:buChar char="●"/>
            </a:pPr>
            <a:r>
              <a:rPr lang="en" sz="2000">
                <a:solidFill>
                  <a:schemeClr val="accent1"/>
                </a:solidFill>
              </a:rPr>
              <a:t>Or message </a:t>
            </a:r>
            <a:r>
              <a:rPr lang="en" sz="2000" u="sng">
                <a:solidFill>
                  <a:schemeClr val="accent1"/>
                </a:solidFill>
                <a:hlinkClick r:id="rId5">
                  <a:extLst>
                    <a:ext uri="{A12FA001-AC4F-418D-AE19-62706E023703}">
                      <ahyp:hlinkClr val="tx"/>
                    </a:ext>
                  </a:extLst>
                </a:hlinkClick>
              </a:rPr>
              <a:t>Lauren Keeley</a:t>
            </a:r>
            <a:r>
              <a:rPr lang="en" sz="2000">
                <a:solidFill>
                  <a:schemeClr val="accent1"/>
                </a:solidFill>
              </a:rPr>
              <a:t> on Facebook</a:t>
            </a:r>
            <a:endParaRPr sz="2000">
              <a:solidFill>
                <a:schemeClr val="accent1"/>
              </a:solidFill>
            </a:endParaRPr>
          </a:p>
        </p:txBody>
      </p:sp>
      <p:pic>
        <p:nvPicPr>
          <p:cNvPr id="238" name="Google Shape;238;p20" title="Mom tribe logo.jpg"/>
          <p:cNvPicPr preferRelativeResize="0"/>
          <p:nvPr/>
        </p:nvPicPr>
        <p:blipFill>
          <a:blip r:embed="rId6">
            <a:alphaModFix/>
          </a:blip>
          <a:stretch>
            <a:fillRect/>
          </a:stretch>
        </p:blipFill>
        <p:spPr>
          <a:xfrm>
            <a:off x="7058675" y="3874576"/>
            <a:ext cx="2085325" cy="8064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g3cb9eea9599_0_0"/>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Noteworthy Resources    </a:t>
            </a:r>
            <a:r>
              <a:rPr lang="en" sz="2200"/>
              <a:t>				       -Tatijana Benack</a:t>
            </a:r>
            <a:endParaRPr sz="2200"/>
          </a:p>
        </p:txBody>
      </p:sp>
      <p:sp>
        <p:nvSpPr>
          <p:cNvPr id="244" name="Google Shape;244;g3cb9eea9599_0_0"/>
          <p:cNvSpPr txBox="1"/>
          <p:nvPr>
            <p:ph idx="1" type="body"/>
          </p:nvPr>
        </p:nvSpPr>
        <p:spPr>
          <a:xfrm>
            <a:off x="311700" y="1141025"/>
            <a:ext cx="8520600" cy="2162100"/>
          </a:xfrm>
          <a:prstGeom prst="rect">
            <a:avLst/>
          </a:prstGeom>
          <a:noFill/>
          <a:ln>
            <a:noFill/>
          </a:ln>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Clr>
                <a:schemeClr val="accent2"/>
              </a:buClr>
              <a:buSzPts val="1700"/>
              <a:buChar char="●"/>
            </a:pPr>
            <a:r>
              <a:rPr lang="en" sz="1700">
                <a:solidFill>
                  <a:schemeClr val="accent2"/>
                </a:solidFill>
                <a:highlight>
                  <a:srgbClr val="FFFFFF"/>
                </a:highlight>
              </a:rPr>
              <a:t>Support of individuals with mental health struggles—especially those in underserved and neurodivergent communities—by cultivating strong peer connections, promoting ADHD awareness, helping people access therapy and essential resources, and empowering them to self-advocate.</a:t>
            </a:r>
            <a:endParaRPr sz="1700">
              <a:solidFill>
                <a:schemeClr val="accent2"/>
              </a:solidFill>
              <a:highlight>
                <a:srgbClr val="FFFFFF"/>
              </a:highlight>
            </a:endParaRPr>
          </a:p>
          <a:p>
            <a:pPr indent="-342900" lvl="0" marL="457200" rtl="0" algn="l">
              <a:lnSpc>
                <a:spcPct val="100000"/>
              </a:lnSpc>
              <a:spcBef>
                <a:spcPts val="0"/>
              </a:spcBef>
              <a:spcAft>
                <a:spcPts val="0"/>
              </a:spcAft>
              <a:buClr>
                <a:srgbClr val="050505"/>
              </a:buClr>
              <a:buSzPts val="1800"/>
              <a:buChar char="●"/>
            </a:pPr>
            <a:r>
              <a:rPr lang="en">
                <a:solidFill>
                  <a:srgbClr val="050505"/>
                </a:solidFill>
                <a:highlight>
                  <a:srgbClr val="FFFFFF"/>
                </a:highlight>
              </a:rPr>
              <a:t>Peer Support Meet-ups:</a:t>
            </a:r>
            <a:endParaRPr>
              <a:solidFill>
                <a:srgbClr val="050505"/>
              </a:solidFill>
              <a:highlight>
                <a:srgbClr val="FFFFFF"/>
              </a:highlight>
            </a:endParaRPr>
          </a:p>
          <a:p>
            <a:pPr indent="-317500" lvl="1" marL="914400" rtl="0" algn="l">
              <a:lnSpc>
                <a:spcPct val="100000"/>
              </a:lnSpc>
              <a:spcBef>
                <a:spcPts val="0"/>
              </a:spcBef>
              <a:spcAft>
                <a:spcPts val="0"/>
              </a:spcAft>
              <a:buClr>
                <a:srgbClr val="050505"/>
              </a:buClr>
              <a:buSzPts val="1400"/>
              <a:buChar char="○"/>
            </a:pPr>
            <a:r>
              <a:rPr lang="en">
                <a:solidFill>
                  <a:srgbClr val="050505"/>
                </a:solidFill>
                <a:highlight>
                  <a:srgbClr val="FFFFFF"/>
                </a:highlight>
              </a:rPr>
              <a:t>Casual Moms Meet-up, </a:t>
            </a:r>
            <a:r>
              <a:rPr lang="en">
                <a:solidFill>
                  <a:srgbClr val="050505"/>
                </a:solidFill>
                <a:highlight>
                  <a:srgbClr val="FFFFFF"/>
                </a:highlight>
              </a:rPr>
              <a:t>Men’s Mental Wellness Meet-up, Dark Moon Grief Gathering, Saratoga ADHD &amp; Trauma Healing Meet-up, Empowered Neurodivergent Parent Meet-up, ADHD Awareness Coalition, Neurodivergence Parent Support Meet-up</a:t>
            </a:r>
            <a:endParaRPr/>
          </a:p>
        </p:txBody>
      </p:sp>
      <p:pic>
        <p:nvPicPr>
          <p:cNvPr id="245" name="Google Shape;245;g3cb9eea9599_0_0"/>
          <p:cNvPicPr preferRelativeResize="0"/>
          <p:nvPr/>
        </p:nvPicPr>
        <p:blipFill>
          <a:blip r:embed="rId3">
            <a:alphaModFix/>
          </a:blip>
          <a:stretch>
            <a:fillRect/>
          </a:stretch>
        </p:blipFill>
        <p:spPr>
          <a:xfrm>
            <a:off x="7662100" y="3332273"/>
            <a:ext cx="1031175" cy="1319575"/>
          </a:xfrm>
          <a:prstGeom prst="rect">
            <a:avLst/>
          </a:prstGeom>
          <a:noFill/>
          <a:ln>
            <a:noFill/>
          </a:ln>
        </p:spPr>
      </p:pic>
      <p:sp>
        <p:nvSpPr>
          <p:cNvPr id="246" name="Google Shape;246;g3cb9eea9599_0_0"/>
          <p:cNvSpPr txBox="1"/>
          <p:nvPr/>
        </p:nvSpPr>
        <p:spPr>
          <a:xfrm>
            <a:off x="348700" y="3138400"/>
            <a:ext cx="7313400" cy="1629600"/>
          </a:xfrm>
          <a:prstGeom prst="rect">
            <a:avLst/>
          </a:prstGeom>
          <a:noFill/>
          <a:ln>
            <a:noFill/>
          </a:ln>
        </p:spPr>
        <p:txBody>
          <a:bodyPr anchorCtr="0" anchor="t" bIns="91425" lIns="91425" spcFirstLastPara="1" rIns="91425" wrap="square" tIns="91425">
            <a:noAutofit/>
          </a:bodyPr>
          <a:lstStyle/>
          <a:p>
            <a:pPr indent="-342900" lvl="0" marL="457200" rtl="0" algn="l">
              <a:spcBef>
                <a:spcPts val="1200"/>
              </a:spcBef>
              <a:spcAft>
                <a:spcPts val="0"/>
              </a:spcAft>
              <a:buClr>
                <a:srgbClr val="050505"/>
              </a:buClr>
              <a:buSzPts val="1800"/>
              <a:buFont typeface="Lato"/>
              <a:buChar char="●"/>
            </a:pPr>
            <a:r>
              <a:rPr lang="en" sz="1800">
                <a:solidFill>
                  <a:srgbClr val="050505"/>
                </a:solidFill>
                <a:highlight>
                  <a:srgbClr val="FFFFFF"/>
                </a:highlight>
                <a:latin typeface="Lato"/>
                <a:ea typeface="Lato"/>
                <a:cs typeface="Lato"/>
                <a:sym typeface="Lato"/>
              </a:rPr>
              <a:t>Community Programs:</a:t>
            </a:r>
            <a:endParaRPr sz="1800">
              <a:solidFill>
                <a:srgbClr val="050505"/>
              </a:solidFill>
              <a:highlight>
                <a:srgbClr val="FFFFFF"/>
              </a:highlight>
              <a:latin typeface="Lato"/>
              <a:ea typeface="Lato"/>
              <a:cs typeface="Lato"/>
              <a:sym typeface="Lato"/>
            </a:endParaRPr>
          </a:p>
          <a:p>
            <a:pPr indent="-317500" lvl="1" marL="914400" rtl="0" algn="l">
              <a:spcBef>
                <a:spcPts val="0"/>
              </a:spcBef>
              <a:spcAft>
                <a:spcPts val="0"/>
              </a:spcAft>
              <a:buClr>
                <a:schemeClr val="accent2"/>
              </a:buClr>
              <a:buSzPts val="1400"/>
              <a:buFont typeface="Lato"/>
              <a:buChar char="○"/>
            </a:pPr>
            <a:r>
              <a:rPr lang="en">
                <a:solidFill>
                  <a:schemeClr val="accent2"/>
                </a:solidFill>
                <a:highlight>
                  <a:srgbClr val="FFFFFF"/>
                </a:highlight>
                <a:latin typeface="Lato"/>
                <a:ea typeface="Lato"/>
                <a:cs typeface="Lato"/>
                <a:sym typeface="Lato"/>
              </a:rPr>
              <a:t>FREE Confidential Therapist Search Service, Empowered Mothers Program, You Are Worthy program, Talk Saves Lives, Mental Wellness Coaching Service, ADHD Awareness Advocacy, Become a Certified Youth and Family Peer Advocate, The Awareness to Action Collaborative</a:t>
            </a:r>
            <a:endParaRPr>
              <a:solidFill>
                <a:schemeClr val="accent2"/>
              </a:solidFill>
              <a:highlight>
                <a:srgbClr val="FFFFFF"/>
              </a:highlight>
              <a:latin typeface="Lato"/>
              <a:ea typeface="Lato"/>
              <a:cs typeface="Lato"/>
              <a:sym typeface="Lato"/>
            </a:endParaRPr>
          </a:p>
          <a:p>
            <a:pPr indent="-355600" lvl="0" marL="457200" rtl="0" algn="l">
              <a:spcBef>
                <a:spcPts val="1200"/>
              </a:spcBef>
              <a:spcAft>
                <a:spcPts val="1200"/>
              </a:spcAft>
              <a:buClr>
                <a:schemeClr val="accent1"/>
              </a:buClr>
              <a:buSzPts val="2000"/>
              <a:buFont typeface="Lato"/>
              <a:buChar char="●"/>
            </a:pPr>
            <a:r>
              <a:rPr lang="en" sz="2000" u="sng">
                <a:solidFill>
                  <a:schemeClr val="accent5"/>
                </a:solidFill>
                <a:latin typeface="Lato"/>
                <a:ea typeface="Lato"/>
                <a:cs typeface="Lato"/>
                <a:sym typeface="Lato"/>
                <a:hlinkClick r:id="rId4">
                  <a:extLst>
                    <a:ext uri="{A12FA001-AC4F-418D-AE19-62706E023703}">
                      <ahyp:hlinkClr val="tx"/>
                    </a:ext>
                  </a:extLst>
                </a:hlinkClick>
              </a:rPr>
              <a:t>Website</a:t>
            </a:r>
            <a:r>
              <a:rPr lang="en" sz="2000">
                <a:solidFill>
                  <a:schemeClr val="dk2"/>
                </a:solidFill>
                <a:latin typeface="Lato"/>
                <a:ea typeface="Lato"/>
                <a:cs typeface="Lato"/>
                <a:sym typeface="Lato"/>
              </a:rPr>
              <a:t>, </a:t>
            </a:r>
            <a:r>
              <a:rPr lang="en" sz="2000" u="sng">
                <a:solidFill>
                  <a:schemeClr val="accent5"/>
                </a:solidFill>
                <a:latin typeface="Lato"/>
                <a:ea typeface="Lato"/>
                <a:cs typeface="Lato"/>
                <a:sym typeface="Lato"/>
                <a:hlinkClick r:id="rId5">
                  <a:extLst>
                    <a:ext uri="{A12FA001-AC4F-418D-AE19-62706E023703}">
                      <ahyp:hlinkClr val="tx"/>
                    </a:ext>
                  </a:extLst>
                </a:hlinkClick>
              </a:rPr>
              <a:t>Facebook</a:t>
            </a:r>
            <a:r>
              <a:rPr lang="en" sz="2000">
                <a:solidFill>
                  <a:schemeClr val="dk2"/>
                </a:solidFill>
                <a:latin typeface="Lato"/>
                <a:ea typeface="Lato"/>
                <a:cs typeface="Lato"/>
                <a:sym typeface="Lato"/>
              </a:rPr>
              <a:t>, </a:t>
            </a:r>
            <a:r>
              <a:rPr lang="en" sz="2000" u="sng">
                <a:solidFill>
                  <a:schemeClr val="accent5"/>
                </a:solidFill>
                <a:latin typeface="Lato"/>
                <a:ea typeface="Lato"/>
                <a:cs typeface="Lato"/>
                <a:sym typeface="Lato"/>
                <a:hlinkClick r:id="rId6">
                  <a:extLst>
                    <a:ext uri="{A12FA001-AC4F-418D-AE19-62706E023703}">
                      <ahyp:hlinkClr val="tx"/>
                    </a:ext>
                  </a:extLst>
                </a:hlinkClick>
              </a:rPr>
              <a:t>Instagram</a:t>
            </a:r>
            <a:r>
              <a:rPr lang="en" sz="2000">
                <a:solidFill>
                  <a:schemeClr val="dk2"/>
                </a:solidFill>
                <a:latin typeface="Lato"/>
                <a:ea typeface="Lato"/>
                <a:cs typeface="Lato"/>
                <a:sym typeface="Lato"/>
              </a:rPr>
              <a:t>, Phone: </a:t>
            </a:r>
            <a:r>
              <a:rPr lang="en" sz="2000">
                <a:solidFill>
                  <a:schemeClr val="dk2"/>
                </a:solidFill>
                <a:highlight>
                  <a:srgbClr val="FFFFFF"/>
                </a:highlight>
                <a:latin typeface="Lato"/>
                <a:ea typeface="Lato"/>
                <a:cs typeface="Lato"/>
                <a:sym typeface="Lato"/>
              </a:rPr>
              <a:t>518-250-9719</a:t>
            </a:r>
            <a:endParaRPr sz="2000">
              <a:solidFill>
                <a:schemeClr val="dk2"/>
              </a:solidFill>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g3cb9eea9599_0_49"/>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SHAC Community Center </a:t>
            </a:r>
            <a:r>
              <a:rPr lang="en" sz="2200"/>
              <a:t>		   	       -Kerrianne Durivage</a:t>
            </a:r>
            <a:endParaRPr sz="2200"/>
          </a:p>
        </p:txBody>
      </p:sp>
      <p:sp>
        <p:nvSpPr>
          <p:cNvPr id="252" name="Google Shape;252;g3cb9eea9599_0_49"/>
          <p:cNvSpPr txBox="1"/>
          <p:nvPr>
            <p:ph idx="1" type="body"/>
          </p:nvPr>
        </p:nvSpPr>
        <p:spPr>
          <a:xfrm>
            <a:off x="311700" y="1152475"/>
            <a:ext cx="8520600" cy="3763200"/>
          </a:xfrm>
          <a:prstGeom prst="rect">
            <a:avLst/>
          </a:prstGeom>
          <a:noFill/>
          <a:ln>
            <a:noFill/>
          </a:ln>
        </p:spPr>
        <p:txBody>
          <a:bodyPr anchorCtr="0" anchor="t" bIns="91425" lIns="91425" spcFirstLastPara="1" rIns="91425" wrap="square" tIns="91425">
            <a:noAutofit/>
          </a:bodyPr>
          <a:lstStyle/>
          <a:p>
            <a:pPr indent="-336550" lvl="0" marL="457200" rtl="0" algn="l">
              <a:lnSpc>
                <a:spcPct val="90000"/>
              </a:lnSpc>
              <a:spcBef>
                <a:spcPts val="0"/>
              </a:spcBef>
              <a:spcAft>
                <a:spcPts val="0"/>
              </a:spcAft>
              <a:buClr>
                <a:schemeClr val="accent1"/>
              </a:buClr>
              <a:buSzPts val="1700"/>
              <a:buChar char="●"/>
            </a:pPr>
            <a:r>
              <a:rPr lang="en" sz="1700">
                <a:solidFill>
                  <a:srgbClr val="080809"/>
                </a:solidFill>
                <a:highlight>
                  <a:srgbClr val="FFFFFF"/>
                </a:highlight>
              </a:rPr>
              <a:t>Not-for-Profit community center serving and helping children, families and seniors live a healthy, active life. We are passionate about healthy, active living. We develop trust, have fun, &amp; create an emotionally &amp; physically safe environment.</a:t>
            </a:r>
            <a:endParaRPr sz="1700">
              <a:solidFill>
                <a:srgbClr val="1F1F1F"/>
              </a:solidFill>
              <a:highlight>
                <a:srgbClr val="FFFFFF"/>
              </a:highlight>
            </a:endParaRPr>
          </a:p>
          <a:p>
            <a:pPr indent="-336550" lvl="0" marL="457200" marR="228600" rtl="0" algn="l">
              <a:lnSpc>
                <a:spcPct val="90000"/>
              </a:lnSpc>
              <a:spcBef>
                <a:spcPts val="0"/>
              </a:spcBef>
              <a:spcAft>
                <a:spcPts val="0"/>
              </a:spcAft>
              <a:buClr>
                <a:schemeClr val="accent1"/>
              </a:buClr>
              <a:buSzPts val="1700"/>
              <a:buChar char="●"/>
            </a:pPr>
            <a:r>
              <a:rPr lang="en" sz="1700">
                <a:solidFill>
                  <a:srgbClr val="1F1F1F"/>
                </a:solidFill>
                <a:highlight>
                  <a:srgbClr val="FFFFFF"/>
                </a:highlight>
              </a:rPr>
              <a:t>Various free programs:</a:t>
            </a:r>
            <a:endParaRPr sz="1700">
              <a:solidFill>
                <a:srgbClr val="1F1F1F"/>
              </a:solidFill>
              <a:highlight>
                <a:srgbClr val="FFFFFF"/>
              </a:highlight>
            </a:endParaRPr>
          </a:p>
          <a:p>
            <a:pPr indent="-336550" lvl="1" marL="914400" marR="228600" rtl="0" algn="l">
              <a:lnSpc>
                <a:spcPct val="90000"/>
              </a:lnSpc>
              <a:spcBef>
                <a:spcPts val="0"/>
              </a:spcBef>
              <a:spcAft>
                <a:spcPts val="0"/>
              </a:spcAft>
              <a:buClr>
                <a:srgbClr val="1F1F1F"/>
              </a:buClr>
              <a:buSzPts val="1700"/>
              <a:buChar char="○"/>
            </a:pPr>
            <a:r>
              <a:rPr b="1" lang="en" sz="1700">
                <a:solidFill>
                  <a:srgbClr val="1F1F1F"/>
                </a:solidFill>
                <a:highlight>
                  <a:srgbClr val="FFFFFF"/>
                </a:highlight>
              </a:rPr>
              <a:t>B</a:t>
            </a:r>
            <a:r>
              <a:rPr b="1" lang="en" sz="1700">
                <a:solidFill>
                  <a:srgbClr val="1F1F1F"/>
                </a:solidFill>
                <a:highlight>
                  <a:srgbClr val="FFFFFF"/>
                </a:highlight>
              </a:rPr>
              <a:t>aby &amp; Me Music &amp; Movement, </a:t>
            </a:r>
            <a:r>
              <a:rPr b="1" lang="en" sz="1700" u="sng">
                <a:solidFill>
                  <a:schemeClr val="hlink"/>
                </a:solidFill>
                <a:highlight>
                  <a:srgbClr val="FFFFFF"/>
                </a:highlight>
                <a:hlinkClick r:id="rId3"/>
              </a:rPr>
              <a:t>Woven wrap study group</a:t>
            </a:r>
            <a:r>
              <a:rPr lang="en" sz="1700">
                <a:solidFill>
                  <a:srgbClr val="1F1F1F"/>
                </a:solidFill>
                <a:highlight>
                  <a:srgbClr val="FFFFFF"/>
                </a:highlight>
              </a:rPr>
              <a:t>, Family Game nights, Easter Egg hunt, Mindfulness Mornings, Story Writing, Aikido, Cooking, Mah Jongg, Alzheimer’s Caregiver support, Needlecrafts, Ping Pong, Dominoes, Art Studio, Craft club, Showshoe Walking, Bridge, etc…</a:t>
            </a:r>
            <a:endParaRPr sz="1700">
              <a:solidFill>
                <a:srgbClr val="1F1F1F"/>
              </a:solidFill>
              <a:highlight>
                <a:srgbClr val="FFFFFF"/>
              </a:highlight>
            </a:endParaRPr>
          </a:p>
          <a:p>
            <a:pPr indent="-336550" lvl="0" marL="457200" marR="228600" rtl="0" algn="l">
              <a:lnSpc>
                <a:spcPct val="90000"/>
              </a:lnSpc>
              <a:spcBef>
                <a:spcPts val="0"/>
              </a:spcBef>
              <a:spcAft>
                <a:spcPts val="0"/>
              </a:spcAft>
              <a:buClr>
                <a:schemeClr val="accent1"/>
              </a:buClr>
              <a:buSzPts val="1700"/>
              <a:buChar char="●"/>
            </a:pPr>
            <a:r>
              <a:rPr lang="en" sz="1700">
                <a:solidFill>
                  <a:srgbClr val="1F1F1F"/>
                </a:solidFill>
                <a:highlight>
                  <a:srgbClr val="FFFFFF"/>
                </a:highlight>
              </a:rPr>
              <a:t>Collaborations with </a:t>
            </a:r>
            <a:r>
              <a:rPr lang="en" sz="1700" u="sng">
                <a:solidFill>
                  <a:schemeClr val="hlink"/>
                </a:solidFill>
                <a:highlight>
                  <a:srgbClr val="FFFFFF"/>
                </a:highlight>
                <a:hlinkClick action="ppaction://hlinksldjump" r:id="rId4"/>
              </a:rPr>
              <a:t>Mom Starts Here</a:t>
            </a:r>
            <a:r>
              <a:rPr lang="en" sz="1700">
                <a:solidFill>
                  <a:srgbClr val="1F1F1F"/>
                </a:solidFill>
                <a:highlight>
                  <a:srgbClr val="FFFFFF"/>
                </a:highlight>
              </a:rPr>
              <a:t>, </a:t>
            </a:r>
            <a:r>
              <a:rPr lang="en" sz="1700" u="sng">
                <a:solidFill>
                  <a:schemeClr val="hlink"/>
                </a:solidFill>
                <a:highlight>
                  <a:srgbClr val="FFFFFF"/>
                </a:highlight>
                <a:hlinkClick action="ppaction://hlinksldjump" r:id="rId5"/>
              </a:rPr>
              <a:t>Baby cafes</a:t>
            </a:r>
            <a:r>
              <a:rPr lang="en" sz="1700">
                <a:solidFill>
                  <a:srgbClr val="1F1F1F"/>
                </a:solidFill>
                <a:highlight>
                  <a:srgbClr val="FFFFFF"/>
                </a:highlight>
              </a:rPr>
              <a:t>, </a:t>
            </a:r>
            <a:r>
              <a:rPr lang="en" sz="1700" u="sng">
                <a:solidFill>
                  <a:schemeClr val="hlink"/>
                </a:solidFill>
                <a:highlight>
                  <a:srgbClr val="FFFFFF"/>
                </a:highlight>
                <a:hlinkClick action="ppaction://hlinksldjump" r:id="rId6"/>
              </a:rPr>
              <a:t>East518 forest romps</a:t>
            </a:r>
            <a:r>
              <a:rPr lang="en" sz="1700">
                <a:solidFill>
                  <a:srgbClr val="1F1F1F"/>
                </a:solidFill>
                <a:highlight>
                  <a:srgbClr val="FFFFFF"/>
                </a:highlight>
              </a:rPr>
              <a:t>, </a:t>
            </a:r>
            <a:r>
              <a:rPr lang="en" sz="1700" u="sng">
                <a:solidFill>
                  <a:schemeClr val="hlink"/>
                </a:solidFill>
                <a:highlight>
                  <a:srgbClr val="FFFFFF"/>
                </a:highlight>
                <a:hlinkClick action="ppaction://hlinksldjump" r:id="rId7"/>
              </a:rPr>
              <a:t>Mother Henn book club</a:t>
            </a:r>
            <a:r>
              <a:rPr lang="en" sz="1700">
                <a:solidFill>
                  <a:srgbClr val="1F1F1F"/>
                </a:solidFill>
                <a:highlight>
                  <a:srgbClr val="FFFFFF"/>
                </a:highlight>
              </a:rPr>
              <a:t>, and always looking to expand offerings</a:t>
            </a:r>
            <a:endParaRPr sz="1700">
              <a:solidFill>
                <a:schemeClr val="accent1"/>
              </a:solidFill>
            </a:endParaRPr>
          </a:p>
          <a:p>
            <a:pPr indent="-336550" lvl="0" marL="457200" marR="228600" rtl="0" algn="l">
              <a:lnSpc>
                <a:spcPct val="90000"/>
              </a:lnSpc>
              <a:spcBef>
                <a:spcPts val="0"/>
              </a:spcBef>
              <a:spcAft>
                <a:spcPts val="0"/>
              </a:spcAft>
              <a:buClr>
                <a:schemeClr val="accent1"/>
              </a:buClr>
              <a:buSzPts val="1700"/>
              <a:buChar char="●"/>
            </a:pPr>
            <a:r>
              <a:rPr lang="en" sz="1700">
                <a:solidFill>
                  <a:srgbClr val="1F1F1F"/>
                </a:solidFill>
                <a:highlight>
                  <a:srgbClr val="FFFFFF"/>
                </a:highlight>
              </a:rPr>
              <a:t>Some other programs have cost and some are income eligible but most are for everyone and donations are appreciated</a:t>
            </a:r>
            <a:endParaRPr>
              <a:solidFill>
                <a:srgbClr val="1F1F1F"/>
              </a:solidFill>
              <a:highlight>
                <a:srgbClr val="FFFFFF"/>
              </a:highlight>
            </a:endParaRPr>
          </a:p>
          <a:p>
            <a:pPr indent="0" lvl="0" marL="457200" rtl="0" algn="l">
              <a:lnSpc>
                <a:spcPct val="90000"/>
              </a:lnSpc>
              <a:spcBef>
                <a:spcPts val="1800"/>
              </a:spcBef>
              <a:spcAft>
                <a:spcPts val="0"/>
              </a:spcAft>
              <a:buNone/>
            </a:pPr>
            <a:r>
              <a:rPr lang="en" sz="2000" u="sng">
                <a:solidFill>
                  <a:schemeClr val="hlink"/>
                </a:solidFill>
                <a:hlinkClick r:id="rId8"/>
              </a:rPr>
              <a:t>Facebook</a:t>
            </a:r>
            <a:r>
              <a:rPr lang="en" sz="2000">
                <a:solidFill>
                  <a:schemeClr val="accent1"/>
                </a:solidFill>
              </a:rPr>
              <a:t>, </a:t>
            </a:r>
            <a:r>
              <a:rPr lang="en" sz="2000" u="sng">
                <a:solidFill>
                  <a:schemeClr val="hlink"/>
                </a:solidFill>
                <a:hlinkClick r:id="rId9"/>
              </a:rPr>
              <a:t>Website</a:t>
            </a:r>
            <a:endParaRPr sz="2000">
              <a:solidFill>
                <a:schemeClr val="accent1"/>
              </a:solidFill>
            </a:endParaRPr>
          </a:p>
        </p:txBody>
      </p:sp>
      <p:pic>
        <p:nvPicPr>
          <p:cNvPr id="253" name="Google Shape;253;g3cb9eea9599_0_49" title="Screenshot 2026-02-27 at 9.25.43 AM.png"/>
          <p:cNvPicPr preferRelativeResize="0"/>
          <p:nvPr/>
        </p:nvPicPr>
        <p:blipFill rotWithShape="1">
          <a:blip r:embed="rId10">
            <a:alphaModFix/>
          </a:blip>
          <a:srcRect b="3350" l="0" r="0" t="3350"/>
          <a:stretch/>
        </p:blipFill>
        <p:spPr>
          <a:xfrm>
            <a:off x="6712200" y="3890450"/>
            <a:ext cx="2042600" cy="9787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6"/>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Niskayuna Moms Group 			    </a:t>
            </a:r>
            <a:r>
              <a:rPr lang="en" sz="2200"/>
              <a:t>- Gabrielle Bisaillon*</a:t>
            </a:r>
            <a:endParaRPr sz="2200"/>
          </a:p>
        </p:txBody>
      </p:sp>
      <p:sp>
        <p:nvSpPr>
          <p:cNvPr id="259" name="Google Shape;259;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20000"/>
          </a:bodyPr>
          <a:lstStyle/>
          <a:p>
            <a:pPr indent="-336550" lvl="0" marL="457200" rtl="0" algn="l">
              <a:lnSpc>
                <a:spcPct val="200000"/>
              </a:lnSpc>
              <a:spcBef>
                <a:spcPts val="0"/>
              </a:spcBef>
              <a:spcAft>
                <a:spcPts val="0"/>
              </a:spcAft>
              <a:buClr>
                <a:srgbClr val="202124"/>
              </a:buClr>
              <a:buSzPts val="1700"/>
              <a:buChar char="●"/>
            </a:pPr>
            <a:r>
              <a:rPr lang="en" sz="1700">
                <a:solidFill>
                  <a:srgbClr val="222222"/>
                </a:solidFill>
                <a:highlight>
                  <a:srgbClr val="FFFFFF"/>
                </a:highlight>
              </a:rPr>
              <a:t>We run a biweekly playgroup for children 0-5 years old (siblings welcome)</a:t>
            </a:r>
            <a:endParaRPr sz="1700">
              <a:solidFill>
                <a:srgbClr val="222222"/>
              </a:solidFill>
              <a:highlight>
                <a:srgbClr val="FFFFFF"/>
              </a:highlight>
            </a:endParaRPr>
          </a:p>
          <a:p>
            <a:pPr indent="-336550" lvl="0" marL="457200" rtl="0" algn="l">
              <a:lnSpc>
                <a:spcPct val="200000"/>
              </a:lnSpc>
              <a:spcBef>
                <a:spcPts val="0"/>
              </a:spcBef>
              <a:spcAft>
                <a:spcPts val="0"/>
              </a:spcAft>
              <a:buClr>
                <a:srgbClr val="202124"/>
              </a:buClr>
              <a:buSzPts val="1700"/>
              <a:buChar char="●"/>
            </a:pPr>
            <a:r>
              <a:rPr lang="en" sz="1700">
                <a:solidFill>
                  <a:srgbClr val="222222"/>
                </a:solidFill>
                <a:highlight>
                  <a:srgbClr val="FFFFFF"/>
                </a:highlight>
              </a:rPr>
              <a:t>During the summer we meet at local playgrounds </a:t>
            </a:r>
            <a:endParaRPr sz="1700">
              <a:solidFill>
                <a:srgbClr val="222222"/>
              </a:solidFill>
              <a:highlight>
                <a:srgbClr val="FFFFFF"/>
              </a:highlight>
            </a:endParaRPr>
          </a:p>
          <a:p>
            <a:pPr indent="-336550" lvl="0" marL="457200" rtl="0" algn="l">
              <a:lnSpc>
                <a:spcPct val="200000"/>
              </a:lnSpc>
              <a:spcBef>
                <a:spcPts val="0"/>
              </a:spcBef>
              <a:spcAft>
                <a:spcPts val="0"/>
              </a:spcAft>
              <a:buClr>
                <a:srgbClr val="202124"/>
              </a:buClr>
              <a:buSzPts val="1700"/>
              <a:buChar char="●"/>
            </a:pPr>
            <a:r>
              <a:rPr lang="en" sz="1700">
                <a:solidFill>
                  <a:srgbClr val="222222"/>
                </a:solidFill>
                <a:highlight>
                  <a:srgbClr val="FFFFFF"/>
                </a:highlight>
              </a:rPr>
              <a:t>We create/maintain a safe environment for caregivers to connect and provide an area for children to socialize with other children</a:t>
            </a:r>
            <a:endParaRPr sz="1700">
              <a:solidFill>
                <a:srgbClr val="222222"/>
              </a:solidFill>
              <a:highlight>
                <a:srgbClr val="FFFFFF"/>
              </a:highlight>
            </a:endParaRPr>
          </a:p>
          <a:p>
            <a:pPr indent="-336550" lvl="0" marL="457200" rtl="0" algn="l">
              <a:lnSpc>
                <a:spcPct val="200000"/>
              </a:lnSpc>
              <a:spcBef>
                <a:spcPts val="0"/>
              </a:spcBef>
              <a:spcAft>
                <a:spcPts val="0"/>
              </a:spcAft>
              <a:buClr>
                <a:srgbClr val="202124"/>
              </a:buClr>
              <a:buSzPts val="1700"/>
              <a:buChar char="●"/>
            </a:pPr>
            <a:r>
              <a:rPr lang="en" sz="1700">
                <a:solidFill>
                  <a:srgbClr val="222222"/>
                </a:solidFill>
                <a:highlight>
                  <a:srgbClr val="FFFFFF"/>
                </a:highlight>
              </a:rPr>
              <a:t>Our members are mothers from all over the Capital District</a:t>
            </a:r>
            <a:endParaRPr sz="1700">
              <a:solidFill>
                <a:srgbClr val="202124"/>
              </a:solidFill>
              <a:highlight>
                <a:srgbClr val="FFFFFF"/>
              </a:highlight>
            </a:endParaRPr>
          </a:p>
          <a:p>
            <a:pPr indent="0" lvl="0" marL="0" rtl="0" algn="l">
              <a:lnSpc>
                <a:spcPct val="100000"/>
              </a:lnSpc>
              <a:spcBef>
                <a:spcPts val="1200"/>
              </a:spcBef>
              <a:spcAft>
                <a:spcPts val="0"/>
              </a:spcAft>
              <a:buSzPts val="1800"/>
              <a:buNone/>
            </a:pPr>
            <a:r>
              <a:rPr lang="en" sz="2000" u="sng">
                <a:solidFill>
                  <a:schemeClr val="hlink"/>
                </a:solidFill>
                <a:highlight>
                  <a:srgbClr val="FFFFFF"/>
                </a:highlight>
                <a:hlinkClick r:id="rId3"/>
              </a:rPr>
              <a:t>Facebook</a:t>
            </a:r>
            <a:r>
              <a:rPr lang="en" sz="2000">
                <a:solidFill>
                  <a:schemeClr val="accent1"/>
                </a:solidFill>
              </a:rPr>
              <a:t>, </a:t>
            </a:r>
            <a:r>
              <a:rPr lang="en" sz="2000">
                <a:solidFill>
                  <a:srgbClr val="222222"/>
                </a:solidFill>
                <a:highlight>
                  <a:srgbClr val="FFFFFF"/>
                </a:highlight>
              </a:rPr>
              <a:t>E</a:t>
            </a:r>
            <a:r>
              <a:rPr lang="en" sz="2000">
                <a:solidFill>
                  <a:srgbClr val="222222"/>
                </a:solidFill>
                <a:highlight>
                  <a:srgbClr val="FFFFFF"/>
                </a:highlight>
              </a:rPr>
              <a:t>mail: </a:t>
            </a:r>
            <a:r>
              <a:rPr lang="en" sz="2000">
                <a:solidFill>
                  <a:srgbClr val="1155CC"/>
                </a:solidFill>
                <a:highlight>
                  <a:srgbClr val="FFFFFF"/>
                </a:highlight>
              </a:rPr>
              <a:t>niskayunamomsgroup@gmail.com</a:t>
            </a:r>
            <a:endParaRPr sz="2000">
              <a:solidFill>
                <a:schemeClr val="accent1"/>
              </a:solidFill>
            </a:endParaRPr>
          </a:p>
          <a:p>
            <a:pPr indent="0" lvl="0" marL="0" rtl="0" algn="l">
              <a:lnSpc>
                <a:spcPct val="115000"/>
              </a:lnSpc>
              <a:spcBef>
                <a:spcPts val="1200"/>
              </a:spcBef>
              <a:spcAft>
                <a:spcPts val="1200"/>
              </a:spcAft>
              <a:buSzPts val="1800"/>
              <a:buNone/>
            </a:pPr>
            <a:r>
              <a:t/>
            </a:r>
            <a:endParaRPr>
              <a:solidFill>
                <a:schemeClr val="accent1"/>
              </a:solidFill>
            </a:endParaRPr>
          </a:p>
        </p:txBody>
      </p:sp>
      <p:pic>
        <p:nvPicPr>
          <p:cNvPr id="260" name="Google Shape;260;p26"/>
          <p:cNvPicPr preferRelativeResize="0"/>
          <p:nvPr/>
        </p:nvPicPr>
        <p:blipFill rotWithShape="1">
          <a:blip r:embed="rId4">
            <a:alphaModFix/>
          </a:blip>
          <a:srcRect b="33691" l="0" r="0" t="31502"/>
          <a:stretch/>
        </p:blipFill>
        <p:spPr>
          <a:xfrm>
            <a:off x="6659800" y="4137325"/>
            <a:ext cx="2172500" cy="7561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g3964dd75dd6_0_2"/>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Mom’s Time Out</a:t>
            </a:r>
            <a:r>
              <a:rPr lang="en"/>
              <a:t> 			    					  </a:t>
            </a:r>
            <a:r>
              <a:rPr lang="en" sz="2200"/>
              <a:t>- Celia Holmes</a:t>
            </a:r>
            <a:endParaRPr sz="2200"/>
          </a:p>
        </p:txBody>
      </p:sp>
      <p:sp>
        <p:nvSpPr>
          <p:cNvPr id="266" name="Google Shape;266;g3964dd75dd6_0_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40000"/>
          </a:bodyPr>
          <a:lstStyle/>
          <a:p>
            <a:pPr indent="-318770" lvl="0" marL="457200" rtl="0" algn="l">
              <a:lnSpc>
                <a:spcPct val="150000"/>
              </a:lnSpc>
              <a:spcBef>
                <a:spcPts val="0"/>
              </a:spcBef>
              <a:spcAft>
                <a:spcPts val="0"/>
              </a:spcAft>
              <a:buClr>
                <a:srgbClr val="202124"/>
              </a:buClr>
              <a:buSzPct val="100000"/>
              <a:buChar char="●"/>
            </a:pPr>
            <a:r>
              <a:rPr lang="en" sz="3550">
                <a:solidFill>
                  <a:srgbClr val="1F1F1F"/>
                </a:solidFill>
                <a:highlight>
                  <a:srgbClr val="FFFFFF"/>
                </a:highlight>
              </a:rPr>
              <a:t>We are a casual group of moms that meets on the 1st &amp; 3rd Saturday of the month at Delmar Reformed Church. </a:t>
            </a:r>
            <a:endParaRPr sz="3550">
              <a:solidFill>
                <a:srgbClr val="1F1F1F"/>
              </a:solidFill>
              <a:highlight>
                <a:srgbClr val="FFFFFF"/>
              </a:highlight>
            </a:endParaRPr>
          </a:p>
          <a:p>
            <a:pPr indent="-318770" lvl="0" marL="457200" rtl="0" algn="l">
              <a:lnSpc>
                <a:spcPct val="150000"/>
              </a:lnSpc>
              <a:spcBef>
                <a:spcPts val="0"/>
              </a:spcBef>
              <a:spcAft>
                <a:spcPts val="0"/>
              </a:spcAft>
              <a:buClr>
                <a:srgbClr val="202124"/>
              </a:buClr>
              <a:buSzPct val="100000"/>
              <a:buChar char="●"/>
            </a:pPr>
            <a:r>
              <a:rPr lang="en" sz="3550">
                <a:solidFill>
                  <a:srgbClr val="1F1F1F"/>
                </a:solidFill>
                <a:highlight>
                  <a:srgbClr val="FFFFFF"/>
                </a:highlight>
              </a:rPr>
              <a:t>We welcome all moms and are not a religious group, but are sponsored by the church. </a:t>
            </a:r>
            <a:endParaRPr sz="3550">
              <a:solidFill>
                <a:srgbClr val="1F1F1F"/>
              </a:solidFill>
              <a:highlight>
                <a:srgbClr val="FFFFFF"/>
              </a:highlight>
            </a:endParaRPr>
          </a:p>
          <a:p>
            <a:pPr indent="-318770" lvl="0" marL="457200" rtl="0" algn="l">
              <a:lnSpc>
                <a:spcPct val="150000"/>
              </a:lnSpc>
              <a:spcBef>
                <a:spcPts val="0"/>
              </a:spcBef>
              <a:spcAft>
                <a:spcPts val="0"/>
              </a:spcAft>
              <a:buClr>
                <a:srgbClr val="202124"/>
              </a:buClr>
              <a:buSzPct val="100000"/>
              <a:buChar char="●"/>
            </a:pPr>
            <a:r>
              <a:rPr lang="en" sz="3550">
                <a:solidFill>
                  <a:srgbClr val="1F1F1F"/>
                </a:solidFill>
                <a:highlight>
                  <a:srgbClr val="FFFFFF"/>
                </a:highlight>
              </a:rPr>
              <a:t>On the 1st Saturday of the month we have childcare available for $5 and meet with just us moms! We will sit and chat with coffee &amp; treats or do a fun craft. </a:t>
            </a:r>
            <a:endParaRPr sz="3550">
              <a:solidFill>
                <a:srgbClr val="1F1F1F"/>
              </a:solidFill>
              <a:highlight>
                <a:srgbClr val="FFFFFF"/>
              </a:highlight>
            </a:endParaRPr>
          </a:p>
          <a:p>
            <a:pPr indent="-318770" lvl="0" marL="457200" rtl="0" algn="l">
              <a:lnSpc>
                <a:spcPct val="150000"/>
              </a:lnSpc>
              <a:spcBef>
                <a:spcPts val="0"/>
              </a:spcBef>
              <a:spcAft>
                <a:spcPts val="0"/>
              </a:spcAft>
              <a:buClr>
                <a:srgbClr val="202124"/>
              </a:buClr>
              <a:buSzPct val="100000"/>
              <a:buChar char="●"/>
            </a:pPr>
            <a:r>
              <a:rPr lang="en" sz="3550">
                <a:solidFill>
                  <a:srgbClr val="1F1F1F"/>
                </a:solidFill>
                <a:highlight>
                  <a:srgbClr val="FFFFFF"/>
                </a:highlight>
              </a:rPr>
              <a:t>On the 3rd Saturday of the month, we have a play date with moms and kids! We usually plan crafts or play on the playground! </a:t>
            </a:r>
            <a:endParaRPr sz="3550">
              <a:solidFill>
                <a:srgbClr val="1F1F1F"/>
              </a:solidFill>
              <a:highlight>
                <a:srgbClr val="FFFFFF"/>
              </a:highlight>
            </a:endParaRPr>
          </a:p>
          <a:p>
            <a:pPr indent="-318770" lvl="0" marL="457200" rtl="0" algn="l">
              <a:lnSpc>
                <a:spcPct val="150000"/>
              </a:lnSpc>
              <a:spcBef>
                <a:spcPts val="0"/>
              </a:spcBef>
              <a:spcAft>
                <a:spcPts val="0"/>
              </a:spcAft>
              <a:buClr>
                <a:srgbClr val="202124"/>
              </a:buClr>
              <a:buSzPct val="100000"/>
              <a:buChar char="●"/>
            </a:pPr>
            <a:r>
              <a:rPr lang="en" sz="3550">
                <a:solidFill>
                  <a:srgbClr val="1F1F1F"/>
                </a:solidFill>
                <a:highlight>
                  <a:srgbClr val="FFFFFF"/>
                </a:highlight>
              </a:rPr>
              <a:t>Stay up to date on our Facebook page or Instagram! </a:t>
            </a:r>
            <a:endParaRPr sz="3550">
              <a:solidFill>
                <a:srgbClr val="222222"/>
              </a:solidFill>
              <a:highlight>
                <a:srgbClr val="FFFFFF"/>
              </a:highlight>
            </a:endParaRPr>
          </a:p>
          <a:p>
            <a:pPr indent="0" lvl="0" marL="0" rtl="0" algn="l">
              <a:lnSpc>
                <a:spcPct val="100000"/>
              </a:lnSpc>
              <a:spcBef>
                <a:spcPts val="1200"/>
              </a:spcBef>
              <a:spcAft>
                <a:spcPts val="0"/>
              </a:spcAft>
              <a:buSzPct val="36000"/>
              <a:buNone/>
            </a:pPr>
            <a:r>
              <a:rPr lang="en" sz="5000" u="sng">
                <a:solidFill>
                  <a:schemeClr val="hlink"/>
                </a:solidFill>
                <a:highlight>
                  <a:srgbClr val="FFFFFF"/>
                </a:highlight>
                <a:hlinkClick r:id="rId3"/>
              </a:rPr>
              <a:t>Facebook</a:t>
            </a:r>
            <a:r>
              <a:rPr lang="en" sz="5000">
                <a:solidFill>
                  <a:schemeClr val="accent1"/>
                </a:solidFill>
              </a:rPr>
              <a:t>, </a:t>
            </a:r>
            <a:r>
              <a:rPr lang="en" sz="5000" u="sng">
                <a:solidFill>
                  <a:schemeClr val="hlink"/>
                </a:solidFill>
                <a:highlight>
                  <a:srgbClr val="FFFFFF"/>
                </a:highlight>
                <a:hlinkClick r:id="rId4"/>
              </a:rPr>
              <a:t>Instagram</a:t>
            </a:r>
            <a:endParaRPr sz="5000">
              <a:solidFill>
                <a:schemeClr val="accent1"/>
              </a:solidFill>
            </a:endParaRPr>
          </a:p>
        </p:txBody>
      </p:sp>
      <p:pic>
        <p:nvPicPr>
          <p:cNvPr id="267" name="Google Shape;267;g3964dd75dd6_0_2" title="Screenshot 2026-03-25 at 7.48.15 PM.png"/>
          <p:cNvPicPr preferRelativeResize="0"/>
          <p:nvPr/>
        </p:nvPicPr>
        <p:blipFill>
          <a:blip r:embed="rId5">
            <a:alphaModFix/>
          </a:blip>
          <a:stretch>
            <a:fillRect/>
          </a:stretch>
        </p:blipFill>
        <p:spPr>
          <a:xfrm>
            <a:off x="5404922" y="3795650"/>
            <a:ext cx="1075300" cy="1097825"/>
          </a:xfrm>
          <a:prstGeom prst="rect">
            <a:avLst/>
          </a:prstGeom>
          <a:noFill/>
          <a:ln>
            <a:noFill/>
          </a:ln>
        </p:spPr>
      </p:pic>
      <p:pic>
        <p:nvPicPr>
          <p:cNvPr id="268" name="Google Shape;268;g3964dd75dd6_0_2" title="Screenshot 2026-03-26 at 1.56.40 PM.png"/>
          <p:cNvPicPr preferRelativeResize="0"/>
          <p:nvPr/>
        </p:nvPicPr>
        <p:blipFill rotWithShape="1">
          <a:blip r:embed="rId6">
            <a:alphaModFix/>
          </a:blip>
          <a:srcRect b="0" l="12770" r="0" t="0"/>
          <a:stretch/>
        </p:blipFill>
        <p:spPr>
          <a:xfrm>
            <a:off x="6784825" y="3608900"/>
            <a:ext cx="2047475" cy="12845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3964dd75dd6_0_70"/>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To Play and Wonder 			    				  </a:t>
            </a:r>
            <a:r>
              <a:rPr lang="en" sz="2200"/>
              <a:t>- Jen DeLancey</a:t>
            </a:r>
            <a:endParaRPr sz="2200"/>
          </a:p>
        </p:txBody>
      </p:sp>
      <p:sp>
        <p:nvSpPr>
          <p:cNvPr id="274" name="Google Shape;274;g3964dd75dd6_0_7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36550" lvl="0" marL="457200" rtl="0" algn="l">
              <a:lnSpc>
                <a:spcPct val="150000"/>
              </a:lnSpc>
              <a:spcBef>
                <a:spcPts val="0"/>
              </a:spcBef>
              <a:spcAft>
                <a:spcPts val="0"/>
              </a:spcAft>
              <a:buClr>
                <a:srgbClr val="202124"/>
              </a:buClr>
              <a:buSzPts val="1700"/>
              <a:buChar char="●"/>
            </a:pPr>
            <a:r>
              <a:rPr lang="en" sz="1700">
                <a:solidFill>
                  <a:srgbClr val="222222"/>
                </a:solidFill>
                <a:highlight>
                  <a:srgbClr val="FFFFFF"/>
                </a:highlight>
              </a:rPr>
              <a:t>Bi-monthly playdates occur on Monday mornings at 10am at various locations</a:t>
            </a:r>
            <a:endParaRPr sz="1700">
              <a:solidFill>
                <a:srgbClr val="222222"/>
              </a:solidFill>
              <a:highlight>
                <a:srgbClr val="FFFFFF"/>
              </a:highlight>
            </a:endParaRPr>
          </a:p>
          <a:p>
            <a:pPr indent="-336550" lvl="0" marL="457200" rtl="0" algn="l">
              <a:lnSpc>
                <a:spcPct val="150000"/>
              </a:lnSpc>
              <a:spcBef>
                <a:spcPts val="0"/>
              </a:spcBef>
              <a:spcAft>
                <a:spcPts val="0"/>
              </a:spcAft>
              <a:buClr>
                <a:srgbClr val="222222"/>
              </a:buClr>
              <a:buSzPts val="1700"/>
              <a:buChar char="●"/>
            </a:pPr>
            <a:r>
              <a:rPr lang="en" sz="1700">
                <a:solidFill>
                  <a:srgbClr val="222222"/>
                </a:solidFill>
                <a:highlight>
                  <a:srgbClr val="FFFFFF"/>
                </a:highlight>
              </a:rPr>
              <a:t>Opportunity for social connection for parents and children alike</a:t>
            </a:r>
            <a:endParaRPr sz="1700">
              <a:solidFill>
                <a:srgbClr val="222222"/>
              </a:solidFill>
              <a:highlight>
                <a:srgbClr val="FFFFFF"/>
              </a:highlight>
            </a:endParaRPr>
          </a:p>
          <a:p>
            <a:pPr indent="-336550" lvl="0" marL="457200" rtl="0" algn="l">
              <a:lnSpc>
                <a:spcPct val="150000"/>
              </a:lnSpc>
              <a:spcBef>
                <a:spcPts val="0"/>
              </a:spcBef>
              <a:spcAft>
                <a:spcPts val="0"/>
              </a:spcAft>
              <a:buClr>
                <a:srgbClr val="202124"/>
              </a:buClr>
              <a:buSzPts val="1700"/>
              <a:buChar char="●"/>
            </a:pPr>
            <a:r>
              <a:rPr lang="en" sz="1700">
                <a:solidFill>
                  <a:srgbClr val="222222"/>
                </a:solidFill>
                <a:highlight>
                  <a:srgbClr val="FFFFFF"/>
                </a:highlight>
              </a:rPr>
              <a:t>If you are interested in attending a playdate, please Subscribe and RSVP by emailing or message on Instagram so we know you're coming! </a:t>
            </a:r>
            <a:endParaRPr sz="1700">
              <a:solidFill>
                <a:srgbClr val="222222"/>
              </a:solidFill>
              <a:highlight>
                <a:srgbClr val="FFFFFF"/>
              </a:highlight>
            </a:endParaRPr>
          </a:p>
          <a:p>
            <a:pPr indent="0" lvl="0" marL="0" rtl="0" algn="l">
              <a:lnSpc>
                <a:spcPct val="100000"/>
              </a:lnSpc>
              <a:spcBef>
                <a:spcPts val="1200"/>
              </a:spcBef>
              <a:spcAft>
                <a:spcPts val="0"/>
              </a:spcAft>
              <a:buSzPts val="1800"/>
              <a:buNone/>
            </a:pPr>
            <a:r>
              <a:rPr lang="en" sz="2000" u="sng">
                <a:solidFill>
                  <a:schemeClr val="hlink"/>
                </a:solidFill>
                <a:highlight>
                  <a:srgbClr val="FFFFFF"/>
                </a:highlight>
                <a:hlinkClick r:id="rId3"/>
              </a:rPr>
              <a:t>Instagram</a:t>
            </a:r>
            <a:r>
              <a:rPr lang="en" sz="2000">
                <a:solidFill>
                  <a:schemeClr val="accent1"/>
                </a:solidFill>
              </a:rPr>
              <a:t>, Email: </a:t>
            </a:r>
            <a:r>
              <a:rPr lang="en" sz="2000">
                <a:solidFill>
                  <a:srgbClr val="1155CC"/>
                </a:solidFill>
                <a:highlight>
                  <a:srgbClr val="FFFFFF"/>
                </a:highlight>
              </a:rPr>
              <a:t>toplayandwonder@gmail.com</a:t>
            </a:r>
            <a:endParaRPr sz="2000">
              <a:solidFill>
                <a:schemeClr val="accent1"/>
              </a:solidFill>
            </a:endParaRPr>
          </a:p>
        </p:txBody>
      </p:sp>
      <p:pic>
        <p:nvPicPr>
          <p:cNvPr id="275" name="Google Shape;275;g3964dd75dd6_0_70" title="To Play And Wonder.png"/>
          <p:cNvPicPr preferRelativeResize="0"/>
          <p:nvPr/>
        </p:nvPicPr>
        <p:blipFill>
          <a:blip r:embed="rId4">
            <a:alphaModFix/>
          </a:blip>
          <a:stretch>
            <a:fillRect/>
          </a:stretch>
        </p:blipFill>
        <p:spPr>
          <a:xfrm>
            <a:off x="6296175" y="4034975"/>
            <a:ext cx="2536125" cy="8453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3d2cf5862d9_0_0"/>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New Parents Meetup</a:t>
            </a:r>
            <a:endParaRPr sz="2200"/>
          </a:p>
        </p:txBody>
      </p:sp>
      <p:sp>
        <p:nvSpPr>
          <p:cNvPr id="281" name="Google Shape;281;g3d2cf5862d9_0_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36550" lvl="0" marL="457200" rtl="0" algn="l">
              <a:spcBef>
                <a:spcPts val="0"/>
              </a:spcBef>
              <a:spcAft>
                <a:spcPts val="0"/>
              </a:spcAft>
              <a:buClr>
                <a:srgbClr val="202124"/>
              </a:buClr>
              <a:buSzPts val="1700"/>
              <a:buChar char="●"/>
            </a:pPr>
            <a:r>
              <a:rPr lang="en" sz="1700">
                <a:solidFill>
                  <a:srgbClr val="080809"/>
                </a:solidFill>
                <a:highlight>
                  <a:srgbClr val="FFFFFF"/>
                </a:highlight>
              </a:rPr>
              <a:t>Meet, vent &amp; connect with other new parents, guardians &amp; caregivers in the community.</a:t>
            </a:r>
            <a:endParaRPr sz="1700">
              <a:solidFill>
                <a:srgbClr val="080809"/>
              </a:solidFill>
              <a:highlight>
                <a:srgbClr val="FFFFFF"/>
              </a:highlight>
            </a:endParaRPr>
          </a:p>
          <a:p>
            <a:pPr indent="-336550" lvl="0" marL="457200" rtl="0" algn="l">
              <a:spcBef>
                <a:spcPts val="0"/>
              </a:spcBef>
              <a:spcAft>
                <a:spcPts val="0"/>
              </a:spcAft>
              <a:buClr>
                <a:srgbClr val="080809"/>
              </a:buClr>
              <a:buSzPts val="1700"/>
              <a:buChar char="●"/>
            </a:pPr>
            <a:r>
              <a:rPr lang="en" sz="1700">
                <a:solidFill>
                  <a:srgbClr val="080809"/>
                </a:solidFill>
                <a:highlight>
                  <a:srgbClr val="FFFFFF"/>
                </a:highlight>
              </a:rPr>
              <a:t>Twice a month, Saturday 10-1, Fridays 11-2</a:t>
            </a:r>
            <a:endParaRPr sz="1700">
              <a:solidFill>
                <a:srgbClr val="080809"/>
              </a:solidFill>
              <a:highlight>
                <a:srgbClr val="FFFFFF"/>
              </a:highlight>
            </a:endParaRPr>
          </a:p>
          <a:p>
            <a:pPr indent="-336550" lvl="0" marL="457200" rtl="0" algn="l">
              <a:spcBef>
                <a:spcPts val="0"/>
              </a:spcBef>
              <a:spcAft>
                <a:spcPts val="0"/>
              </a:spcAft>
              <a:buClr>
                <a:srgbClr val="202124"/>
              </a:buClr>
              <a:buSzPts val="1700"/>
              <a:buChar char="●"/>
            </a:pPr>
            <a:r>
              <a:rPr lang="en" sz="1700">
                <a:solidFill>
                  <a:srgbClr val="080809"/>
                </a:solidFill>
                <a:highlight>
                  <a:srgbClr val="FFFFFF"/>
                </a:highlight>
              </a:rPr>
              <a:t>Come build your village – because it takes one!</a:t>
            </a:r>
            <a:endParaRPr sz="1700">
              <a:solidFill>
                <a:srgbClr val="080809"/>
              </a:solidFill>
              <a:highlight>
                <a:srgbClr val="FFFFFF"/>
              </a:highlight>
            </a:endParaRPr>
          </a:p>
          <a:p>
            <a:pPr indent="-336550" lvl="0" marL="457200" rtl="0" algn="l">
              <a:spcBef>
                <a:spcPts val="0"/>
              </a:spcBef>
              <a:spcAft>
                <a:spcPts val="0"/>
              </a:spcAft>
              <a:buClr>
                <a:srgbClr val="202124"/>
              </a:buClr>
              <a:buSzPts val="1700"/>
              <a:buChar char="●"/>
            </a:pPr>
            <a:r>
              <a:rPr lang="en" sz="1700">
                <a:solidFill>
                  <a:srgbClr val="080809"/>
                </a:solidFill>
                <a:highlight>
                  <a:srgbClr val="FFFFFF"/>
                </a:highlight>
              </a:rPr>
              <a:t>While this meetup is geared towards new-ish parental figures, of all genders(!!), for kiddos under 4 years old, all caregivers are welcome to join in on the bonding!</a:t>
            </a:r>
            <a:endParaRPr sz="1700">
              <a:solidFill>
                <a:srgbClr val="080809"/>
              </a:solidFill>
              <a:highlight>
                <a:srgbClr val="FFFFFF"/>
              </a:highlight>
            </a:endParaRPr>
          </a:p>
          <a:p>
            <a:pPr indent="-336550" lvl="0" marL="457200" rtl="0" algn="l">
              <a:spcBef>
                <a:spcPts val="0"/>
              </a:spcBef>
              <a:spcAft>
                <a:spcPts val="0"/>
              </a:spcAft>
              <a:buClr>
                <a:srgbClr val="202124"/>
              </a:buClr>
              <a:buSzPts val="1700"/>
              <a:buChar char="●"/>
            </a:pPr>
            <a:r>
              <a:rPr lang="en" sz="1700">
                <a:solidFill>
                  <a:srgbClr val="080809"/>
                </a:solidFill>
                <a:highlight>
                  <a:srgbClr val="FFFFFF"/>
                </a:highlight>
              </a:rPr>
              <a:t>No need to RSVP! Just show up with your little ones &amp; an open heart!</a:t>
            </a:r>
            <a:endParaRPr sz="1700">
              <a:solidFill>
                <a:srgbClr val="1F1F1F"/>
              </a:solidFill>
              <a:highlight>
                <a:srgbClr val="FFFFFF"/>
              </a:highlight>
            </a:endParaRPr>
          </a:p>
          <a:p>
            <a:pPr indent="0" lvl="0" marL="0" rtl="0" algn="l">
              <a:lnSpc>
                <a:spcPct val="100000"/>
              </a:lnSpc>
              <a:spcBef>
                <a:spcPts val="1200"/>
              </a:spcBef>
              <a:spcAft>
                <a:spcPts val="0"/>
              </a:spcAft>
              <a:buSzPts val="1800"/>
              <a:buNone/>
            </a:pPr>
            <a:r>
              <a:rPr lang="en" sz="2000" u="sng">
                <a:solidFill>
                  <a:schemeClr val="hlink"/>
                </a:solidFill>
                <a:highlight>
                  <a:srgbClr val="FFFFFF"/>
                </a:highlight>
                <a:hlinkClick r:id="rId3"/>
              </a:rPr>
              <a:t>Facebook</a:t>
            </a:r>
            <a:r>
              <a:rPr lang="en" sz="2000">
                <a:solidFill>
                  <a:schemeClr val="accent1"/>
                </a:solidFill>
              </a:rPr>
              <a:t>, </a:t>
            </a:r>
            <a:r>
              <a:rPr lang="en" sz="2000" u="sng">
                <a:solidFill>
                  <a:schemeClr val="hlink"/>
                </a:solidFill>
                <a:hlinkClick r:id="rId4"/>
              </a:rPr>
              <a:t>Website</a:t>
            </a:r>
            <a:endParaRPr sz="2000">
              <a:solidFill>
                <a:schemeClr val="accent1"/>
              </a:solidFill>
            </a:endParaRPr>
          </a:p>
        </p:txBody>
      </p:sp>
      <p:pic>
        <p:nvPicPr>
          <p:cNvPr id="282" name="Google Shape;282;g3d2cf5862d9_0_0" title="Screenshot 2026-03-27 at 1.25.48 AM.png"/>
          <p:cNvPicPr preferRelativeResize="0"/>
          <p:nvPr/>
        </p:nvPicPr>
        <p:blipFill>
          <a:blip r:embed="rId5">
            <a:alphaModFix/>
          </a:blip>
          <a:stretch>
            <a:fillRect/>
          </a:stretch>
        </p:blipFill>
        <p:spPr>
          <a:xfrm>
            <a:off x="5850600" y="3708250"/>
            <a:ext cx="2981701" cy="1104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3d4d57e896e_0_143"/>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29613"/>
              <a:buNone/>
            </a:pPr>
            <a:r>
              <a:rPr lang="en" sz="2469"/>
              <a:t>Mechanicville Area Community Service Center</a:t>
            </a:r>
            <a:r>
              <a:rPr lang="en" sz="2580"/>
              <a:t> 	</a:t>
            </a:r>
            <a:r>
              <a:rPr lang="en" sz="1802"/>
              <a:t>-Samantha Wagner*</a:t>
            </a:r>
            <a:endParaRPr sz="902"/>
          </a:p>
        </p:txBody>
      </p:sp>
      <p:sp>
        <p:nvSpPr>
          <p:cNvPr id="288" name="Google Shape;288;g3d4d57e896e_0_143"/>
          <p:cNvSpPr txBox="1"/>
          <p:nvPr>
            <p:ph idx="1" type="body"/>
          </p:nvPr>
        </p:nvSpPr>
        <p:spPr>
          <a:xfrm>
            <a:off x="311700" y="1017450"/>
            <a:ext cx="8520600" cy="34164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rgbClr val="000000"/>
              </a:buClr>
              <a:buSzPts val="1700"/>
              <a:buChar char="●"/>
            </a:pPr>
            <a:r>
              <a:rPr lang="en" sz="1700">
                <a:solidFill>
                  <a:srgbClr val="000000"/>
                </a:solidFill>
                <a:highlight>
                  <a:srgbClr val="FFFFFF"/>
                </a:highlight>
              </a:rPr>
              <a:t>Free parenting group twice a week, Tuesdays and Thursdays from 9:30-11am </a:t>
            </a:r>
            <a:endParaRPr sz="1700">
              <a:solidFill>
                <a:srgbClr val="000000"/>
              </a:solidFill>
              <a:highlight>
                <a:srgbClr val="FFFFFF"/>
              </a:highlight>
            </a:endParaRPr>
          </a:p>
          <a:p>
            <a:pPr indent="-336550" lvl="1" marL="914400" rtl="0" algn="l">
              <a:spcBef>
                <a:spcPts val="0"/>
              </a:spcBef>
              <a:spcAft>
                <a:spcPts val="0"/>
              </a:spcAft>
              <a:buClr>
                <a:srgbClr val="000000"/>
              </a:buClr>
              <a:buSzPts val="1700"/>
              <a:buChar char="○"/>
            </a:pPr>
            <a:r>
              <a:rPr lang="en" sz="1700">
                <a:solidFill>
                  <a:srgbClr val="000000"/>
                </a:solidFill>
                <a:highlight>
                  <a:srgbClr val="FFFFFF"/>
                </a:highlight>
              </a:rPr>
              <a:t>Childcare available for children ages 5 and under, and babies are welcome to stay with parent/caregiver</a:t>
            </a:r>
            <a:endParaRPr sz="1700">
              <a:solidFill>
                <a:srgbClr val="000000"/>
              </a:solidFill>
              <a:highlight>
                <a:srgbClr val="FFFFFF"/>
              </a:highlight>
            </a:endParaRPr>
          </a:p>
          <a:p>
            <a:pPr indent="-336550" lvl="0" marL="457200" rtl="0" algn="l">
              <a:spcBef>
                <a:spcPts val="0"/>
              </a:spcBef>
              <a:spcAft>
                <a:spcPts val="0"/>
              </a:spcAft>
              <a:buClr>
                <a:srgbClr val="000000"/>
              </a:buClr>
              <a:buSzPts val="1700"/>
              <a:buChar char="●"/>
            </a:pPr>
            <a:r>
              <a:rPr lang="en" sz="1700">
                <a:solidFill>
                  <a:srgbClr val="000000"/>
                </a:solidFill>
                <a:highlight>
                  <a:srgbClr val="FFFFFF"/>
                </a:highlight>
              </a:rPr>
              <a:t>The </a:t>
            </a:r>
            <a:r>
              <a:rPr lang="en" sz="1700" u="sng">
                <a:solidFill>
                  <a:schemeClr val="hlink"/>
                </a:solidFill>
                <a:highlight>
                  <a:srgbClr val="FFFFFF"/>
                </a:highlight>
                <a:hlinkClick r:id="rId3"/>
              </a:rPr>
              <a:t>Healthy Families Saratoga County Program</a:t>
            </a:r>
            <a:endParaRPr sz="1700">
              <a:solidFill>
                <a:srgbClr val="000000"/>
              </a:solidFill>
              <a:highlight>
                <a:srgbClr val="FFFFFF"/>
              </a:highlight>
            </a:endParaRPr>
          </a:p>
          <a:p>
            <a:pPr indent="-336550" lvl="1" marL="914400" rtl="0" algn="l">
              <a:spcBef>
                <a:spcPts val="0"/>
              </a:spcBef>
              <a:spcAft>
                <a:spcPts val="0"/>
              </a:spcAft>
              <a:buClr>
                <a:srgbClr val="000000"/>
              </a:buClr>
              <a:buSzPts val="1700"/>
              <a:buChar char="○"/>
            </a:pPr>
            <a:r>
              <a:rPr lang="en" sz="1700">
                <a:solidFill>
                  <a:srgbClr val="000000"/>
                </a:solidFill>
                <a:highlight>
                  <a:srgbClr val="FFFFFF"/>
                </a:highlight>
              </a:rPr>
              <a:t>A free and voluntary home visiting program for new and expectant parents/caregivers in Saratoga County</a:t>
            </a:r>
            <a:endParaRPr sz="1700">
              <a:solidFill>
                <a:srgbClr val="000000"/>
              </a:solidFill>
              <a:highlight>
                <a:srgbClr val="FFFFFF"/>
              </a:highlight>
            </a:endParaRPr>
          </a:p>
          <a:p>
            <a:pPr indent="-336550" lvl="1" marL="914400" rtl="0" algn="l">
              <a:spcBef>
                <a:spcPts val="0"/>
              </a:spcBef>
              <a:spcAft>
                <a:spcPts val="0"/>
              </a:spcAft>
              <a:buClr>
                <a:srgbClr val="000000"/>
              </a:buClr>
              <a:buSzPts val="1700"/>
              <a:buChar char="○"/>
            </a:pPr>
            <a:r>
              <a:rPr lang="en" sz="1700">
                <a:solidFill>
                  <a:srgbClr val="000000"/>
                </a:solidFill>
                <a:highlight>
                  <a:srgbClr val="FFFFFF"/>
                </a:highlight>
              </a:rPr>
              <a:t>Annual Community Baby Shower on </a:t>
            </a:r>
            <a:r>
              <a:rPr b="1" lang="en" sz="1700">
                <a:solidFill>
                  <a:srgbClr val="000000"/>
                </a:solidFill>
                <a:highlight>
                  <a:srgbClr val="FFFFFF"/>
                </a:highlight>
              </a:rPr>
              <a:t>4/15 from 10-1, here at the center.</a:t>
            </a:r>
            <a:endParaRPr b="1" sz="1700">
              <a:solidFill>
                <a:srgbClr val="000000"/>
              </a:solidFill>
              <a:highlight>
                <a:srgbClr val="FFFFFF"/>
              </a:highlight>
            </a:endParaRPr>
          </a:p>
          <a:p>
            <a:pPr indent="-336550" lvl="0" marL="457200" rtl="0" algn="l">
              <a:spcBef>
                <a:spcPts val="0"/>
              </a:spcBef>
              <a:spcAft>
                <a:spcPts val="0"/>
              </a:spcAft>
              <a:buClr>
                <a:srgbClr val="000000"/>
              </a:buClr>
              <a:buSzPts val="1700"/>
              <a:buChar char="●"/>
            </a:pPr>
            <a:r>
              <a:rPr lang="en" sz="1700">
                <a:solidFill>
                  <a:srgbClr val="000000"/>
                </a:solidFill>
                <a:highlight>
                  <a:srgbClr val="FFFFFF"/>
                </a:highlight>
              </a:rPr>
              <a:t>Other services offered: Food Pantry, Domestic Violence Services, Family Development (resources/advocacy/financial assistance), Teen/Youth programs, and we are a satellite center for ECS Psychological Services</a:t>
            </a:r>
            <a:endParaRPr sz="1700">
              <a:solidFill>
                <a:srgbClr val="000000"/>
              </a:solidFill>
              <a:highlight>
                <a:srgbClr val="FFFFFF"/>
              </a:highlight>
            </a:endParaRPr>
          </a:p>
          <a:p>
            <a:pPr indent="0" lvl="0" marL="0" rtl="0" algn="l">
              <a:lnSpc>
                <a:spcPct val="100000"/>
              </a:lnSpc>
              <a:spcBef>
                <a:spcPts val="1200"/>
              </a:spcBef>
              <a:spcAft>
                <a:spcPts val="0"/>
              </a:spcAft>
              <a:buSzPts val="1800"/>
              <a:buNone/>
            </a:pPr>
            <a:r>
              <a:rPr lang="en" sz="2000" u="sng">
                <a:solidFill>
                  <a:schemeClr val="hlink"/>
                </a:solidFill>
                <a:highlight>
                  <a:srgbClr val="FFFFFF"/>
                </a:highlight>
                <a:hlinkClick r:id="rId4"/>
              </a:rPr>
              <a:t>Website</a:t>
            </a:r>
            <a:r>
              <a:rPr lang="en" sz="2000"/>
              <a:t>, </a:t>
            </a:r>
            <a:r>
              <a:rPr lang="en" sz="2000" u="sng">
                <a:solidFill>
                  <a:schemeClr val="hlink"/>
                </a:solidFill>
                <a:hlinkClick r:id="rId5"/>
              </a:rPr>
              <a:t>Facebook</a:t>
            </a:r>
            <a:endParaRPr sz="2000">
              <a:solidFill>
                <a:schemeClr val="accent1"/>
              </a:solidFill>
            </a:endParaRPr>
          </a:p>
        </p:txBody>
      </p:sp>
      <p:pic>
        <p:nvPicPr>
          <p:cNvPr id="289" name="Google Shape;289;g3d4d57e896e_0_143"/>
          <p:cNvPicPr preferRelativeResize="0"/>
          <p:nvPr/>
        </p:nvPicPr>
        <p:blipFill>
          <a:blip r:embed="rId6">
            <a:alphaModFix/>
          </a:blip>
          <a:stretch>
            <a:fillRect/>
          </a:stretch>
        </p:blipFill>
        <p:spPr>
          <a:xfrm>
            <a:off x="7541592" y="3735292"/>
            <a:ext cx="1290700" cy="1290700"/>
          </a:xfrm>
          <a:prstGeom prst="rect">
            <a:avLst/>
          </a:prstGeom>
          <a:noFill/>
          <a:ln>
            <a:noFill/>
          </a:ln>
        </p:spPr>
      </p:pic>
      <p:pic>
        <p:nvPicPr>
          <p:cNvPr id="290" name="Google Shape;290;g3d4d57e896e_0_143" title="Screenshot 2026-04-10 at 10.34.47 AM.png"/>
          <p:cNvPicPr preferRelativeResize="0"/>
          <p:nvPr/>
        </p:nvPicPr>
        <p:blipFill>
          <a:blip r:embed="rId7">
            <a:alphaModFix/>
          </a:blip>
          <a:stretch>
            <a:fillRect/>
          </a:stretch>
        </p:blipFill>
        <p:spPr>
          <a:xfrm>
            <a:off x="6289150" y="3886325"/>
            <a:ext cx="1001825" cy="988650"/>
          </a:xfrm>
          <a:prstGeom prst="rect">
            <a:avLst/>
          </a:prstGeom>
          <a:noFill/>
          <a:ln>
            <a:noFill/>
          </a:ln>
        </p:spPr>
      </p:pic>
      <p:sp>
        <p:nvSpPr>
          <p:cNvPr id="291" name="Google Shape;291;g3d4d57e896e_0_143"/>
          <p:cNvSpPr txBox="1"/>
          <p:nvPr/>
        </p:nvSpPr>
        <p:spPr>
          <a:xfrm>
            <a:off x="3019289" y="4433850"/>
            <a:ext cx="4809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Lato"/>
                <a:ea typeface="Lato"/>
                <a:cs typeface="Lato"/>
                <a:sym typeface="Lato"/>
              </a:rPr>
              <a:t>Register for Baby shower here:</a:t>
            </a:r>
            <a:endParaRPr sz="1800">
              <a:solidFill>
                <a:schemeClr val="dk2"/>
              </a:solidFill>
              <a:latin typeface="Lato"/>
              <a:ea typeface="Lato"/>
              <a:cs typeface="Lato"/>
              <a:sym typeface="Lat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3964dd75dd6_0_62"/>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Motherhood Village Upstate					 </a:t>
            </a:r>
            <a:r>
              <a:rPr lang="en" sz="2200"/>
              <a:t>- Mia Wirt*</a:t>
            </a:r>
            <a:endParaRPr sz="2200"/>
          </a:p>
        </p:txBody>
      </p:sp>
      <p:sp>
        <p:nvSpPr>
          <p:cNvPr id="297" name="Google Shape;297;g3964dd75dd6_0_6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55600" lvl="0" marL="457200" rtl="0" algn="l">
              <a:lnSpc>
                <a:spcPct val="100000"/>
              </a:lnSpc>
              <a:spcBef>
                <a:spcPts val="1200"/>
              </a:spcBef>
              <a:spcAft>
                <a:spcPts val="0"/>
              </a:spcAft>
              <a:buClr>
                <a:srgbClr val="000000"/>
              </a:buClr>
              <a:buSzPts val="2000"/>
              <a:buChar char="●"/>
            </a:pPr>
            <a:r>
              <a:rPr lang="en" sz="2000">
                <a:solidFill>
                  <a:srgbClr val="080809"/>
                </a:solidFill>
                <a:highlight>
                  <a:srgbClr val="FFFFFF"/>
                </a:highlight>
              </a:rPr>
              <a:t>Moms doing motherhood together</a:t>
            </a:r>
            <a:endParaRPr sz="2000">
              <a:solidFill>
                <a:srgbClr val="080809"/>
              </a:solidFill>
              <a:highlight>
                <a:srgbClr val="FFFFFF"/>
              </a:highlight>
            </a:endParaRPr>
          </a:p>
          <a:p>
            <a:pPr indent="-355600" lvl="0" marL="457200" rtl="0" algn="l">
              <a:lnSpc>
                <a:spcPct val="100000"/>
              </a:lnSpc>
              <a:spcBef>
                <a:spcPts val="0"/>
              </a:spcBef>
              <a:spcAft>
                <a:spcPts val="0"/>
              </a:spcAft>
              <a:buClr>
                <a:srgbClr val="080809"/>
              </a:buClr>
              <a:buSzPts val="2000"/>
              <a:buChar char="●"/>
            </a:pPr>
            <a:r>
              <a:rPr lang="en" sz="2000">
                <a:solidFill>
                  <a:srgbClr val="080809"/>
                </a:solidFill>
                <a:highlight>
                  <a:srgbClr val="FFFFFF"/>
                </a:highlight>
              </a:rPr>
              <a:t>Offering support through our parenting journeys</a:t>
            </a:r>
            <a:endParaRPr sz="2000">
              <a:solidFill>
                <a:srgbClr val="080809"/>
              </a:solidFill>
              <a:highlight>
                <a:srgbClr val="FFFFFF"/>
              </a:highlight>
            </a:endParaRPr>
          </a:p>
          <a:p>
            <a:pPr indent="-355600" lvl="0" marL="457200" rtl="0" algn="l">
              <a:lnSpc>
                <a:spcPct val="100000"/>
              </a:lnSpc>
              <a:spcBef>
                <a:spcPts val="0"/>
              </a:spcBef>
              <a:spcAft>
                <a:spcPts val="0"/>
              </a:spcAft>
              <a:buClr>
                <a:srgbClr val="000000"/>
              </a:buClr>
              <a:buSzPts val="2000"/>
              <a:buChar char="●"/>
            </a:pPr>
            <a:r>
              <a:rPr lang="en" sz="2000">
                <a:solidFill>
                  <a:srgbClr val="080809"/>
                </a:solidFill>
                <a:highlight>
                  <a:srgbClr val="FFFFFF"/>
                </a:highlight>
              </a:rPr>
              <a:t>Coffee dates, meetups &amp; walks</a:t>
            </a:r>
            <a:endParaRPr sz="2000">
              <a:solidFill>
                <a:srgbClr val="080809"/>
              </a:solidFill>
              <a:highlight>
                <a:srgbClr val="FFFFFF"/>
              </a:highlight>
            </a:endParaRPr>
          </a:p>
          <a:p>
            <a:pPr indent="-355600" lvl="0" marL="457200" rtl="0" algn="l">
              <a:lnSpc>
                <a:spcPct val="100000"/>
              </a:lnSpc>
              <a:spcBef>
                <a:spcPts val="0"/>
              </a:spcBef>
              <a:spcAft>
                <a:spcPts val="0"/>
              </a:spcAft>
              <a:buClr>
                <a:srgbClr val="000000"/>
              </a:buClr>
              <a:buSzPts val="2000"/>
              <a:buChar char="●"/>
            </a:pPr>
            <a:r>
              <a:rPr lang="en" sz="2000">
                <a:solidFill>
                  <a:srgbClr val="080809"/>
                </a:solidFill>
                <a:highlight>
                  <a:srgbClr val="FFFFFF"/>
                </a:highlight>
              </a:rPr>
              <a:t>East Greenbush &amp; surrounding areas</a:t>
            </a:r>
            <a:endParaRPr sz="2000">
              <a:solidFill>
                <a:srgbClr val="080809"/>
              </a:solidFill>
              <a:highlight>
                <a:srgbClr val="FFFFFF"/>
              </a:highlight>
            </a:endParaRPr>
          </a:p>
          <a:p>
            <a:pPr indent="-355600" lvl="0" marL="457200" rtl="0" algn="l">
              <a:lnSpc>
                <a:spcPct val="100000"/>
              </a:lnSpc>
              <a:spcBef>
                <a:spcPts val="0"/>
              </a:spcBef>
              <a:spcAft>
                <a:spcPts val="0"/>
              </a:spcAft>
              <a:buClr>
                <a:srgbClr val="000000"/>
              </a:buClr>
              <a:buSzPts val="2000"/>
              <a:buChar char="●"/>
            </a:pPr>
            <a:r>
              <a:rPr lang="en" sz="2000">
                <a:solidFill>
                  <a:srgbClr val="080809"/>
                </a:solidFill>
                <a:highlight>
                  <a:srgbClr val="FFFFFF"/>
                </a:highlight>
              </a:rPr>
              <a:t>Moms + babies of all ages</a:t>
            </a:r>
            <a:endParaRPr sz="2000">
              <a:solidFill>
                <a:srgbClr val="080809"/>
              </a:solidFill>
              <a:highlight>
                <a:srgbClr val="FFFFFF"/>
              </a:highlight>
            </a:endParaRPr>
          </a:p>
          <a:p>
            <a:pPr indent="-355600" lvl="0" marL="457200" rtl="0" algn="l">
              <a:lnSpc>
                <a:spcPct val="100000"/>
              </a:lnSpc>
              <a:spcBef>
                <a:spcPts val="0"/>
              </a:spcBef>
              <a:spcAft>
                <a:spcPts val="0"/>
              </a:spcAft>
              <a:buClr>
                <a:srgbClr val="000000"/>
              </a:buClr>
              <a:buSzPts val="2000"/>
              <a:buChar char="●"/>
            </a:pPr>
            <a:r>
              <a:rPr lang="en" sz="2000">
                <a:solidFill>
                  <a:srgbClr val="080809"/>
                </a:solidFill>
                <a:highlight>
                  <a:srgbClr val="FFFFFF"/>
                </a:highlight>
              </a:rPr>
              <a:t>All are welcome</a:t>
            </a:r>
            <a:endParaRPr sz="2000">
              <a:solidFill>
                <a:srgbClr val="000000"/>
              </a:solidFill>
              <a:highlight>
                <a:srgbClr val="FFFFFF"/>
              </a:highlight>
            </a:endParaRPr>
          </a:p>
          <a:p>
            <a:pPr indent="0" lvl="0" marL="0" rtl="0" algn="l">
              <a:lnSpc>
                <a:spcPct val="100000"/>
              </a:lnSpc>
              <a:spcBef>
                <a:spcPts val="1200"/>
              </a:spcBef>
              <a:spcAft>
                <a:spcPts val="0"/>
              </a:spcAft>
              <a:buSzPts val="1800"/>
              <a:buNone/>
            </a:pPr>
            <a:r>
              <a:rPr lang="en" sz="2000" u="sng">
                <a:solidFill>
                  <a:schemeClr val="hlink"/>
                </a:solidFill>
                <a:highlight>
                  <a:srgbClr val="FFFFFF"/>
                </a:highlight>
                <a:hlinkClick r:id="rId3"/>
              </a:rPr>
              <a:t>Facebook</a:t>
            </a:r>
            <a:endParaRPr sz="2000"/>
          </a:p>
          <a:p>
            <a:pPr indent="0" lvl="0" marL="0" rtl="0" algn="l">
              <a:lnSpc>
                <a:spcPct val="100000"/>
              </a:lnSpc>
              <a:spcBef>
                <a:spcPts val="1200"/>
              </a:spcBef>
              <a:spcAft>
                <a:spcPts val="0"/>
              </a:spcAft>
              <a:buSzPts val="1800"/>
              <a:buNone/>
            </a:pPr>
            <a:r>
              <a:t/>
            </a:r>
            <a:endParaRPr sz="1300">
              <a:solidFill>
                <a:schemeClr val="accent1"/>
              </a:solidFill>
            </a:endParaRPr>
          </a:p>
        </p:txBody>
      </p:sp>
      <p:pic>
        <p:nvPicPr>
          <p:cNvPr id="298" name="Google Shape;298;g3964dd75dd6_0_62"/>
          <p:cNvPicPr preferRelativeResize="0"/>
          <p:nvPr/>
        </p:nvPicPr>
        <p:blipFill>
          <a:blip r:embed="rId4">
            <a:alphaModFix/>
          </a:blip>
          <a:stretch>
            <a:fillRect/>
          </a:stretch>
        </p:blipFill>
        <p:spPr>
          <a:xfrm>
            <a:off x="7243725" y="3341825"/>
            <a:ext cx="1588574" cy="158857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39728bc9287_0_15"/>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CEO Active Parenting Course</a:t>
            </a:r>
            <a:endParaRPr sz="2200"/>
          </a:p>
        </p:txBody>
      </p:sp>
      <p:sp>
        <p:nvSpPr>
          <p:cNvPr id="304" name="Google Shape;304;g39728bc9287_0_15"/>
          <p:cNvSpPr txBox="1"/>
          <p:nvPr>
            <p:ph idx="1" type="body"/>
          </p:nvPr>
        </p:nvSpPr>
        <p:spPr>
          <a:xfrm>
            <a:off x="311700" y="863550"/>
            <a:ext cx="5066100" cy="3416400"/>
          </a:xfrm>
          <a:prstGeom prst="rect">
            <a:avLst/>
          </a:prstGeom>
          <a:noFill/>
          <a:ln>
            <a:noFill/>
          </a:ln>
        </p:spPr>
        <p:txBody>
          <a:bodyPr anchorCtr="0" anchor="t" bIns="91425" lIns="91425" spcFirstLastPara="1" rIns="91425" wrap="square" tIns="91425">
            <a:noAutofit/>
          </a:bodyPr>
          <a:lstStyle/>
          <a:p>
            <a:pPr indent="-355600" lvl="0" marL="457200" rtl="0" algn="l">
              <a:lnSpc>
                <a:spcPct val="100000"/>
              </a:lnSpc>
              <a:spcBef>
                <a:spcPts val="1200"/>
              </a:spcBef>
              <a:spcAft>
                <a:spcPts val="0"/>
              </a:spcAft>
              <a:buClr>
                <a:srgbClr val="000000"/>
              </a:buClr>
              <a:buSzPts val="2000"/>
              <a:buChar char="●"/>
            </a:pPr>
            <a:r>
              <a:rPr lang="en" sz="2000">
                <a:solidFill>
                  <a:srgbClr val="080809"/>
                </a:solidFill>
                <a:highlight>
                  <a:srgbClr val="FFFFFF"/>
                </a:highlight>
              </a:rPr>
              <a:t>Also offers:</a:t>
            </a:r>
            <a:endParaRPr sz="2000">
              <a:solidFill>
                <a:srgbClr val="080809"/>
              </a:solidFill>
              <a:highlight>
                <a:srgbClr val="FFFFFF"/>
              </a:highlight>
            </a:endParaRPr>
          </a:p>
          <a:p>
            <a:pPr indent="-355600" lvl="1" marL="914400" rtl="0" algn="l">
              <a:lnSpc>
                <a:spcPct val="100000"/>
              </a:lnSpc>
              <a:spcBef>
                <a:spcPts val="0"/>
              </a:spcBef>
              <a:spcAft>
                <a:spcPts val="0"/>
              </a:spcAft>
              <a:buClr>
                <a:srgbClr val="080809"/>
              </a:buClr>
              <a:buSzPts val="2000"/>
              <a:buChar char="○"/>
            </a:pPr>
            <a:r>
              <a:rPr lang="en" sz="2000">
                <a:solidFill>
                  <a:srgbClr val="080809"/>
                </a:solidFill>
                <a:highlight>
                  <a:srgbClr val="FFFFFF"/>
                </a:highlight>
              </a:rPr>
              <a:t>Food Pantry (Thanksgiving &amp; Holiday meals)</a:t>
            </a:r>
            <a:endParaRPr sz="2000">
              <a:solidFill>
                <a:srgbClr val="080809"/>
              </a:solidFill>
              <a:highlight>
                <a:srgbClr val="FFFFFF"/>
              </a:highlight>
            </a:endParaRPr>
          </a:p>
          <a:p>
            <a:pPr indent="-355600" lvl="1" marL="914400" rtl="0" algn="l">
              <a:lnSpc>
                <a:spcPct val="100000"/>
              </a:lnSpc>
              <a:spcBef>
                <a:spcPts val="0"/>
              </a:spcBef>
              <a:spcAft>
                <a:spcPts val="0"/>
              </a:spcAft>
              <a:buClr>
                <a:srgbClr val="080809"/>
              </a:buClr>
              <a:buSzPts val="2000"/>
              <a:buChar char="○"/>
            </a:pPr>
            <a:r>
              <a:rPr lang="en" sz="2000">
                <a:solidFill>
                  <a:srgbClr val="080809"/>
                </a:solidFill>
                <a:highlight>
                  <a:srgbClr val="FFFFFF"/>
                </a:highlight>
              </a:rPr>
              <a:t>WIC*</a:t>
            </a:r>
            <a:endParaRPr sz="2000">
              <a:solidFill>
                <a:srgbClr val="080809"/>
              </a:solidFill>
              <a:highlight>
                <a:srgbClr val="FFFFFF"/>
              </a:highlight>
            </a:endParaRPr>
          </a:p>
          <a:p>
            <a:pPr indent="-355600" lvl="1" marL="914400" rtl="0" algn="l">
              <a:lnSpc>
                <a:spcPct val="100000"/>
              </a:lnSpc>
              <a:spcBef>
                <a:spcPts val="0"/>
              </a:spcBef>
              <a:spcAft>
                <a:spcPts val="0"/>
              </a:spcAft>
              <a:buClr>
                <a:srgbClr val="080809"/>
              </a:buClr>
              <a:buSzPts val="2000"/>
              <a:buChar char="○"/>
            </a:pPr>
            <a:r>
              <a:rPr lang="en" sz="2000">
                <a:solidFill>
                  <a:srgbClr val="080809"/>
                </a:solidFill>
                <a:highlight>
                  <a:srgbClr val="FFFFFF"/>
                </a:highlight>
              </a:rPr>
              <a:t>Babies in Waiting - Home visiting</a:t>
            </a:r>
            <a:endParaRPr sz="2000">
              <a:solidFill>
                <a:srgbClr val="080809"/>
              </a:solidFill>
              <a:highlight>
                <a:srgbClr val="FFFFFF"/>
              </a:highlight>
            </a:endParaRPr>
          </a:p>
          <a:p>
            <a:pPr indent="-355600" lvl="1" marL="914400" rtl="0" algn="l">
              <a:lnSpc>
                <a:spcPct val="100000"/>
              </a:lnSpc>
              <a:spcBef>
                <a:spcPts val="0"/>
              </a:spcBef>
              <a:spcAft>
                <a:spcPts val="0"/>
              </a:spcAft>
              <a:buClr>
                <a:srgbClr val="080809"/>
              </a:buClr>
              <a:buSzPts val="2000"/>
              <a:buChar char="○"/>
            </a:pPr>
            <a:r>
              <a:rPr lang="en" sz="2000">
                <a:solidFill>
                  <a:srgbClr val="080809"/>
                </a:solidFill>
                <a:highlight>
                  <a:srgbClr val="FFFFFF"/>
                </a:highlight>
              </a:rPr>
              <a:t>Universal Pre-K, Early Head Start &amp; Head Start*</a:t>
            </a:r>
            <a:endParaRPr sz="2000">
              <a:solidFill>
                <a:srgbClr val="080809"/>
              </a:solidFill>
              <a:highlight>
                <a:srgbClr val="FFFFFF"/>
              </a:highlight>
            </a:endParaRPr>
          </a:p>
          <a:p>
            <a:pPr indent="-355600" lvl="1" marL="914400" rtl="0" algn="l">
              <a:lnSpc>
                <a:spcPct val="100000"/>
              </a:lnSpc>
              <a:spcBef>
                <a:spcPts val="0"/>
              </a:spcBef>
              <a:spcAft>
                <a:spcPts val="0"/>
              </a:spcAft>
              <a:buClr>
                <a:srgbClr val="080809"/>
              </a:buClr>
              <a:buSzPts val="2000"/>
              <a:buChar char="○"/>
            </a:pPr>
            <a:r>
              <a:rPr lang="en" sz="2000">
                <a:solidFill>
                  <a:srgbClr val="080809"/>
                </a:solidFill>
                <a:highlight>
                  <a:srgbClr val="FFFFFF"/>
                </a:highlight>
              </a:rPr>
              <a:t>Foster Grandparent Program</a:t>
            </a:r>
            <a:endParaRPr sz="2000">
              <a:solidFill>
                <a:srgbClr val="080809"/>
              </a:solidFill>
              <a:highlight>
                <a:srgbClr val="FFFFFF"/>
              </a:highlight>
            </a:endParaRPr>
          </a:p>
          <a:p>
            <a:pPr indent="-355600" lvl="1" marL="914400" rtl="0" algn="l">
              <a:lnSpc>
                <a:spcPct val="100000"/>
              </a:lnSpc>
              <a:spcBef>
                <a:spcPts val="0"/>
              </a:spcBef>
              <a:spcAft>
                <a:spcPts val="0"/>
              </a:spcAft>
              <a:buClr>
                <a:srgbClr val="080809"/>
              </a:buClr>
              <a:buSzPts val="2000"/>
              <a:buChar char="○"/>
            </a:pPr>
            <a:r>
              <a:rPr lang="en" sz="2000">
                <a:solidFill>
                  <a:srgbClr val="080809"/>
                </a:solidFill>
                <a:highlight>
                  <a:srgbClr val="FFFFFF"/>
                </a:highlight>
              </a:rPr>
              <a:t>Weatherization*</a:t>
            </a:r>
            <a:endParaRPr sz="2000">
              <a:solidFill>
                <a:srgbClr val="080809"/>
              </a:solidFill>
              <a:highlight>
                <a:srgbClr val="FFFFFF"/>
              </a:highlight>
            </a:endParaRPr>
          </a:p>
          <a:p>
            <a:pPr indent="-355600" lvl="1" marL="914400" rtl="0" algn="l">
              <a:lnSpc>
                <a:spcPct val="100000"/>
              </a:lnSpc>
              <a:spcBef>
                <a:spcPts val="0"/>
              </a:spcBef>
              <a:spcAft>
                <a:spcPts val="0"/>
              </a:spcAft>
              <a:buClr>
                <a:srgbClr val="080809"/>
              </a:buClr>
              <a:buSzPts val="2000"/>
              <a:buChar char="○"/>
            </a:pPr>
            <a:r>
              <a:rPr lang="en" sz="2000">
                <a:solidFill>
                  <a:srgbClr val="080809"/>
                </a:solidFill>
                <a:highlight>
                  <a:srgbClr val="FFFFFF"/>
                </a:highlight>
              </a:rPr>
              <a:t>Volunteer Income Tax Assistance*</a:t>
            </a:r>
            <a:endParaRPr sz="2000">
              <a:solidFill>
                <a:srgbClr val="080809"/>
              </a:solidFill>
              <a:highlight>
                <a:srgbClr val="FFFFFF"/>
              </a:highlight>
            </a:endParaRPr>
          </a:p>
          <a:p>
            <a:pPr indent="-355600" lvl="1" marL="914400" rtl="0" algn="l">
              <a:lnSpc>
                <a:spcPct val="100000"/>
              </a:lnSpc>
              <a:spcBef>
                <a:spcPts val="0"/>
              </a:spcBef>
              <a:spcAft>
                <a:spcPts val="0"/>
              </a:spcAft>
              <a:buClr>
                <a:srgbClr val="080809"/>
              </a:buClr>
              <a:buSzPts val="2000"/>
              <a:buChar char="○"/>
            </a:pPr>
            <a:r>
              <a:rPr lang="en" sz="2000">
                <a:solidFill>
                  <a:srgbClr val="080809"/>
                </a:solidFill>
                <a:highlight>
                  <a:srgbClr val="FFFFFF"/>
                </a:highlight>
              </a:rPr>
              <a:t>Back to School Supplies &amp; Coats</a:t>
            </a:r>
            <a:endParaRPr sz="2000">
              <a:solidFill>
                <a:srgbClr val="080809"/>
              </a:solidFill>
              <a:highlight>
                <a:srgbClr val="FFFFFF"/>
              </a:highlight>
            </a:endParaRPr>
          </a:p>
          <a:p>
            <a:pPr indent="0" lvl="0" marL="0" rtl="0" algn="l">
              <a:lnSpc>
                <a:spcPct val="100000"/>
              </a:lnSpc>
              <a:spcBef>
                <a:spcPts val="1200"/>
              </a:spcBef>
              <a:spcAft>
                <a:spcPts val="0"/>
              </a:spcAft>
              <a:buNone/>
            </a:pPr>
            <a:r>
              <a:rPr lang="en" sz="2000" u="sng">
                <a:solidFill>
                  <a:schemeClr val="hlink"/>
                </a:solidFill>
                <a:highlight>
                  <a:srgbClr val="FFFFFF"/>
                </a:highlight>
                <a:hlinkClick r:id="rId3"/>
              </a:rPr>
              <a:t>Website</a:t>
            </a:r>
            <a:r>
              <a:rPr lang="en" sz="2000">
                <a:solidFill>
                  <a:schemeClr val="accent1"/>
                </a:solidFill>
              </a:rPr>
              <a:t>, </a:t>
            </a:r>
            <a:r>
              <a:rPr lang="en" sz="2000" u="sng">
                <a:solidFill>
                  <a:schemeClr val="hlink"/>
                </a:solidFill>
                <a:hlinkClick r:id="rId4"/>
              </a:rPr>
              <a:t>Facebook</a:t>
            </a:r>
            <a:endParaRPr sz="2000">
              <a:solidFill>
                <a:schemeClr val="accent1"/>
              </a:solidFill>
            </a:endParaRPr>
          </a:p>
        </p:txBody>
      </p:sp>
      <p:pic>
        <p:nvPicPr>
          <p:cNvPr id="305" name="Google Shape;305;g39728bc9287_0_15"/>
          <p:cNvPicPr preferRelativeResize="0"/>
          <p:nvPr/>
        </p:nvPicPr>
        <p:blipFill>
          <a:blip r:embed="rId5">
            <a:alphaModFix/>
          </a:blip>
          <a:stretch>
            <a:fillRect/>
          </a:stretch>
        </p:blipFill>
        <p:spPr>
          <a:xfrm>
            <a:off x="5377800" y="391343"/>
            <a:ext cx="3766076" cy="4498359"/>
          </a:xfrm>
          <a:prstGeom prst="rect">
            <a:avLst/>
          </a:prstGeom>
          <a:noFill/>
          <a:ln>
            <a:noFill/>
          </a:ln>
        </p:spPr>
      </p:pic>
      <p:sp>
        <p:nvSpPr>
          <p:cNvPr id="306" name="Google Shape;306;g39728bc9287_0_15"/>
          <p:cNvSpPr txBox="1"/>
          <p:nvPr/>
        </p:nvSpPr>
        <p:spPr>
          <a:xfrm>
            <a:off x="3345625" y="4481700"/>
            <a:ext cx="6753900" cy="692700"/>
          </a:xfrm>
          <a:prstGeom prst="rect">
            <a:avLst/>
          </a:prstGeom>
          <a:noFill/>
          <a:ln>
            <a:noFill/>
          </a:ln>
        </p:spPr>
        <p:txBody>
          <a:bodyPr anchorCtr="0" anchor="t" bIns="91425" lIns="91425" spcFirstLastPara="1" rIns="91425" wrap="square" tIns="91425">
            <a:spAutoFit/>
          </a:bodyPr>
          <a:lstStyle/>
          <a:p>
            <a:pPr indent="0" lvl="0" marL="0" rtl="0" algn="l">
              <a:spcBef>
                <a:spcPts val="1200"/>
              </a:spcBef>
              <a:spcAft>
                <a:spcPts val="0"/>
              </a:spcAft>
              <a:buClr>
                <a:srgbClr val="000000"/>
              </a:buClr>
              <a:buSzPts val="1800"/>
              <a:buFont typeface="Arial"/>
              <a:buNone/>
            </a:pPr>
            <a:r>
              <a:rPr lang="en" sz="1500">
                <a:solidFill>
                  <a:schemeClr val="accent1"/>
                </a:solidFill>
                <a:latin typeface="Lato"/>
                <a:ea typeface="Lato"/>
                <a:cs typeface="Lato"/>
                <a:sym typeface="Lato"/>
              </a:rPr>
              <a:t>*Income eligibility</a:t>
            </a:r>
            <a:endParaRPr sz="1500">
              <a:solidFill>
                <a:schemeClr val="accent1"/>
              </a:solidFill>
              <a:latin typeface="Lato"/>
              <a:ea typeface="Lato"/>
              <a:cs typeface="Lato"/>
              <a:sym typeface="Lato"/>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g3d2cf5862d9_0_52" title="Screenshot 2026-04-01 at 8.25.56 AM.png"/>
          <p:cNvPicPr preferRelativeResize="0"/>
          <p:nvPr/>
        </p:nvPicPr>
        <p:blipFill rotWithShape="1">
          <a:blip r:embed="rId3">
            <a:alphaModFix/>
          </a:blip>
          <a:srcRect b="0" l="0" r="0" t="0"/>
          <a:stretch/>
        </p:blipFill>
        <p:spPr>
          <a:xfrm>
            <a:off x="708712" y="289350"/>
            <a:ext cx="7726576" cy="4045409"/>
          </a:xfrm>
          <a:prstGeom prst="rect">
            <a:avLst/>
          </a:prstGeom>
          <a:noFill/>
          <a:ln>
            <a:noFill/>
          </a:ln>
        </p:spPr>
      </p:pic>
      <p:pic>
        <p:nvPicPr>
          <p:cNvPr id="312" name="Google Shape;312;g3d2cf5862d9_0_52"/>
          <p:cNvPicPr preferRelativeResize="0"/>
          <p:nvPr/>
        </p:nvPicPr>
        <p:blipFill>
          <a:blip r:embed="rId4">
            <a:alphaModFix/>
          </a:blip>
          <a:stretch>
            <a:fillRect/>
          </a:stretch>
        </p:blipFill>
        <p:spPr>
          <a:xfrm>
            <a:off x="5706400" y="4549025"/>
            <a:ext cx="3235324" cy="314900"/>
          </a:xfrm>
          <a:prstGeom prst="rect">
            <a:avLst/>
          </a:prstGeom>
          <a:noFill/>
          <a:ln>
            <a:noFill/>
          </a:ln>
        </p:spPr>
      </p:pic>
      <p:sp>
        <p:nvSpPr>
          <p:cNvPr id="313" name="Google Shape;313;g3d2cf5862d9_0_52"/>
          <p:cNvSpPr txBox="1"/>
          <p:nvPr/>
        </p:nvSpPr>
        <p:spPr>
          <a:xfrm>
            <a:off x="449125" y="4209925"/>
            <a:ext cx="5422500" cy="6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accent5"/>
                </a:solidFill>
                <a:highlight>
                  <a:schemeClr val="lt1"/>
                </a:highlight>
                <a:latin typeface="Lato"/>
                <a:ea typeface="Lato"/>
                <a:cs typeface="Lato"/>
                <a:sym typeface="Lato"/>
                <a:hlinkClick r:id="rId5">
                  <a:extLst>
                    <a:ext uri="{A12FA001-AC4F-418D-AE19-62706E023703}">
                      <ahyp:hlinkClr val="tx"/>
                    </a:ext>
                  </a:extLst>
                </a:hlinkClick>
              </a:rPr>
              <a:t>Parents Helping Parents</a:t>
            </a:r>
            <a:r>
              <a:rPr lang="en" sz="1800">
                <a:solidFill>
                  <a:schemeClr val="dk2"/>
                </a:solidFill>
                <a:highlight>
                  <a:schemeClr val="lt1"/>
                </a:highlight>
                <a:latin typeface="Lato"/>
                <a:ea typeface="Lato"/>
                <a:cs typeface="Lato"/>
                <a:sym typeface="Lato"/>
              </a:rPr>
              <a:t> - virtual support groups and </a:t>
            </a:r>
            <a:r>
              <a:rPr b="1" lang="en" sz="1250" u="sng">
                <a:solidFill>
                  <a:schemeClr val="accent5"/>
                </a:solidFill>
                <a:highlight>
                  <a:schemeClr val="lt1"/>
                </a:highlight>
                <a:hlinkClick r:id="rId6">
                  <a:extLst>
                    <a:ext uri="{A12FA001-AC4F-418D-AE19-62706E023703}">
                      <ahyp:hlinkClr val="tx"/>
                    </a:ext>
                  </a:extLst>
                </a:hlinkClick>
              </a:rPr>
              <a:t>Parent Stress Line</a:t>
            </a:r>
            <a:r>
              <a:rPr b="1" lang="en" sz="1250">
                <a:solidFill>
                  <a:schemeClr val="dk2"/>
                </a:solidFill>
                <a:highlight>
                  <a:schemeClr val="lt1"/>
                </a:highlight>
              </a:rPr>
              <a:t> 800-632-8188</a:t>
            </a:r>
            <a:endParaRPr b="1" sz="1250">
              <a:solidFill>
                <a:schemeClr val="dk2"/>
              </a:solidFill>
              <a:highlight>
                <a:schemeClr val="lt1"/>
              </a:high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g3d2cf5862d9_0_35"/>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Social Pages</a:t>
            </a:r>
            <a:endParaRPr>
              <a:solidFill>
                <a:schemeClr val="accent2"/>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4"/>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MamaMayhem518 						    				</a:t>
            </a:r>
            <a:r>
              <a:rPr lang="en" sz="2200"/>
              <a:t>- Ashley</a:t>
            </a:r>
            <a:endParaRPr/>
          </a:p>
        </p:txBody>
      </p:sp>
      <p:sp>
        <p:nvSpPr>
          <p:cNvPr id="324" name="Google Shape;324;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10000"/>
          </a:bodyPr>
          <a:lstStyle/>
          <a:p>
            <a:pPr indent="-355600" lvl="0" marL="457200" rtl="0" algn="l">
              <a:lnSpc>
                <a:spcPct val="115000"/>
              </a:lnSpc>
              <a:spcBef>
                <a:spcPts val="0"/>
              </a:spcBef>
              <a:spcAft>
                <a:spcPts val="0"/>
              </a:spcAft>
              <a:buClr>
                <a:srgbClr val="000000"/>
              </a:buClr>
              <a:buSzPts val="2000"/>
              <a:buChar char="●"/>
            </a:pPr>
            <a:r>
              <a:rPr lang="en" sz="2000">
                <a:solidFill>
                  <a:srgbClr val="000000"/>
                </a:solidFill>
                <a:highlight>
                  <a:srgbClr val="FFFFFF"/>
                </a:highlight>
              </a:rPr>
              <a:t>Digital Content. Follow along for the beautiful and chaotic journey of motherhood.</a:t>
            </a:r>
            <a:endParaRPr sz="2000">
              <a:solidFill>
                <a:srgbClr val="000000"/>
              </a:solidFill>
              <a:highlight>
                <a:srgbClr val="FFFFFF"/>
              </a:highlight>
            </a:endParaRPr>
          </a:p>
          <a:p>
            <a:pPr indent="-355600" lvl="0" marL="457200" rtl="0" algn="l">
              <a:lnSpc>
                <a:spcPct val="115000"/>
              </a:lnSpc>
              <a:spcBef>
                <a:spcPts val="0"/>
              </a:spcBef>
              <a:spcAft>
                <a:spcPts val="0"/>
              </a:spcAft>
              <a:buClr>
                <a:srgbClr val="000000"/>
              </a:buClr>
              <a:buSzPts val="2000"/>
              <a:buChar char="●"/>
            </a:pPr>
            <a:r>
              <a:rPr lang="en" sz="2000">
                <a:solidFill>
                  <a:srgbClr val="000000"/>
                </a:solidFill>
                <a:highlight>
                  <a:srgbClr val="FFFFFF"/>
                </a:highlight>
              </a:rPr>
              <a:t>Purpose: to share tips, tricks, and inspiration for mamas looking to make memories with their littles. From products that make life easier to local happenings and everything in between, we’ve got you covered.</a:t>
            </a:r>
            <a:endParaRPr sz="2000">
              <a:solidFill>
                <a:srgbClr val="000000"/>
              </a:solidFill>
              <a:highlight>
                <a:srgbClr val="FFFFFF"/>
              </a:highlight>
            </a:endParaRPr>
          </a:p>
          <a:p>
            <a:pPr indent="-355600" lvl="0" marL="457200" rtl="0" algn="l">
              <a:lnSpc>
                <a:spcPct val="115000"/>
              </a:lnSpc>
              <a:spcBef>
                <a:spcPts val="0"/>
              </a:spcBef>
              <a:spcAft>
                <a:spcPts val="0"/>
              </a:spcAft>
              <a:buClr>
                <a:srgbClr val="000000"/>
              </a:buClr>
              <a:buSzPts val="2000"/>
              <a:buChar char="●"/>
            </a:pPr>
            <a:r>
              <a:rPr lang="en" sz="2000">
                <a:solidFill>
                  <a:srgbClr val="000000"/>
                </a:solidFill>
                <a:highlight>
                  <a:srgbClr val="FFFFFF"/>
                </a:highlight>
              </a:rPr>
              <a:t>Finding all things family friendly in the 518: Parks, Events, Eats, Shops +more!</a:t>
            </a:r>
            <a:endParaRPr sz="2000">
              <a:solidFill>
                <a:srgbClr val="000000"/>
              </a:solidFill>
              <a:highlight>
                <a:srgbClr val="FFFFFF"/>
              </a:highlight>
            </a:endParaRPr>
          </a:p>
          <a:p>
            <a:pPr indent="-355600" lvl="0" marL="457200" rtl="0" algn="l">
              <a:lnSpc>
                <a:spcPct val="115000"/>
              </a:lnSpc>
              <a:spcBef>
                <a:spcPts val="0"/>
              </a:spcBef>
              <a:spcAft>
                <a:spcPts val="0"/>
              </a:spcAft>
              <a:buClr>
                <a:srgbClr val="000000"/>
              </a:buClr>
              <a:buSzPts val="2000"/>
              <a:buChar char="●"/>
            </a:pPr>
            <a:r>
              <a:rPr lang="en" sz="2000">
                <a:solidFill>
                  <a:srgbClr val="000000"/>
                </a:solidFill>
                <a:highlight>
                  <a:srgbClr val="FFFFFF"/>
                </a:highlight>
              </a:rPr>
              <a:t>In-person meet-ups</a:t>
            </a:r>
            <a:endParaRPr sz="2000">
              <a:solidFill>
                <a:srgbClr val="000000"/>
              </a:solidFill>
              <a:highlight>
                <a:srgbClr val="FFFFFF"/>
              </a:highlight>
            </a:endParaRPr>
          </a:p>
          <a:p>
            <a:pPr indent="0" lvl="0" marL="0" rtl="0" algn="l">
              <a:lnSpc>
                <a:spcPct val="115000"/>
              </a:lnSpc>
              <a:spcBef>
                <a:spcPts val="1200"/>
              </a:spcBef>
              <a:spcAft>
                <a:spcPts val="1200"/>
              </a:spcAft>
              <a:buSzPts val="1800"/>
              <a:buNone/>
            </a:pPr>
            <a:r>
              <a:rPr lang="en" sz="2000" u="sng">
                <a:solidFill>
                  <a:schemeClr val="hlink"/>
                </a:solidFill>
                <a:highlight>
                  <a:srgbClr val="FFFFFF"/>
                </a:highlight>
                <a:hlinkClick r:id="rId3"/>
              </a:rPr>
              <a:t>Facebook</a:t>
            </a:r>
            <a:r>
              <a:rPr lang="en" sz="2000">
                <a:solidFill>
                  <a:srgbClr val="000000"/>
                </a:solidFill>
                <a:highlight>
                  <a:srgbClr val="FFFFFF"/>
                </a:highlight>
              </a:rPr>
              <a:t>, </a:t>
            </a:r>
            <a:r>
              <a:rPr lang="en" sz="2000" u="sng">
                <a:solidFill>
                  <a:schemeClr val="hlink"/>
                </a:solidFill>
                <a:highlight>
                  <a:srgbClr val="FFFFFF"/>
                </a:highlight>
                <a:hlinkClick r:id="rId4"/>
              </a:rPr>
              <a:t>Instagram</a:t>
            </a:r>
            <a:r>
              <a:rPr lang="en" sz="2000">
                <a:solidFill>
                  <a:srgbClr val="000000"/>
                </a:solidFill>
                <a:highlight>
                  <a:srgbClr val="FFFFFF"/>
                </a:highlight>
              </a:rPr>
              <a:t>, </a:t>
            </a:r>
            <a:r>
              <a:rPr lang="en" sz="2000" u="sng">
                <a:solidFill>
                  <a:schemeClr val="hlink"/>
                </a:solidFill>
                <a:highlight>
                  <a:srgbClr val="FFFFFF"/>
                </a:highlight>
                <a:hlinkClick r:id="rId5"/>
              </a:rPr>
              <a:t>Mamamayhem518@gmail.com</a:t>
            </a:r>
            <a:endParaRPr sz="2000">
              <a:solidFill>
                <a:srgbClr val="000000"/>
              </a:solidFill>
              <a:highlight>
                <a:srgbClr val="FFFFFF"/>
              </a:highlight>
            </a:endParaRPr>
          </a:p>
        </p:txBody>
      </p:sp>
      <p:pic>
        <p:nvPicPr>
          <p:cNvPr id="325" name="Google Shape;325;p24"/>
          <p:cNvPicPr preferRelativeResize="0"/>
          <p:nvPr/>
        </p:nvPicPr>
        <p:blipFill rotWithShape="1">
          <a:blip r:embed="rId6">
            <a:alphaModFix/>
          </a:blip>
          <a:srcRect b="0" l="0" r="0" t="0"/>
          <a:stretch/>
        </p:blipFill>
        <p:spPr>
          <a:xfrm>
            <a:off x="7627649" y="3680325"/>
            <a:ext cx="1204649" cy="12056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5"/>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Sage Kinship Development 			  </a:t>
            </a:r>
            <a:r>
              <a:rPr lang="en" sz="2200"/>
              <a:t>-Shannon DuGuay</a:t>
            </a:r>
            <a:endParaRPr sz="2200"/>
          </a:p>
        </p:txBody>
      </p:sp>
      <p:pic>
        <p:nvPicPr>
          <p:cNvPr id="331" name="Google Shape;331;p25"/>
          <p:cNvPicPr preferRelativeResize="0"/>
          <p:nvPr/>
        </p:nvPicPr>
        <p:blipFill rotWithShape="1">
          <a:blip r:embed="rId3">
            <a:alphaModFix/>
          </a:blip>
          <a:srcRect b="0" l="0" r="0" t="0"/>
          <a:stretch/>
        </p:blipFill>
        <p:spPr>
          <a:xfrm>
            <a:off x="7436975" y="3531225"/>
            <a:ext cx="1395325" cy="1333325"/>
          </a:xfrm>
          <a:prstGeom prst="rect">
            <a:avLst/>
          </a:prstGeom>
          <a:noFill/>
          <a:ln>
            <a:noFill/>
          </a:ln>
        </p:spPr>
      </p:pic>
      <p:sp>
        <p:nvSpPr>
          <p:cNvPr id="332" name="Google Shape;332;p25"/>
          <p:cNvSpPr txBox="1"/>
          <p:nvPr/>
        </p:nvSpPr>
        <p:spPr>
          <a:xfrm>
            <a:off x="311700" y="1081850"/>
            <a:ext cx="8520600" cy="27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222222"/>
                </a:solidFill>
                <a:highlight>
                  <a:srgbClr val="FFFFFF"/>
                </a:highlight>
                <a:latin typeface="Lato"/>
                <a:ea typeface="Lato"/>
                <a:cs typeface="Lato"/>
                <a:sym typeface="Lato"/>
              </a:rPr>
              <a:t>We help families in the Capital Region and beyond create loving, emotionally healthy homes where children and parents thrive. Our work is rooted in:</a:t>
            </a:r>
            <a:endParaRPr sz="1700">
              <a:solidFill>
                <a:srgbClr val="222222"/>
              </a:solidFill>
              <a:highlight>
                <a:srgbClr val="FFFFFF"/>
              </a:highlight>
              <a:latin typeface="Lato"/>
              <a:ea typeface="Lato"/>
              <a:cs typeface="Lato"/>
              <a:sym typeface="Lato"/>
            </a:endParaRPr>
          </a:p>
          <a:p>
            <a:pPr indent="-336550" lvl="0" marL="457200" rtl="0" algn="l">
              <a:spcBef>
                <a:spcPts val="0"/>
              </a:spcBef>
              <a:spcAft>
                <a:spcPts val="0"/>
              </a:spcAft>
              <a:buClr>
                <a:srgbClr val="222222"/>
              </a:buClr>
              <a:buSzPts val="1700"/>
              <a:buFont typeface="Lato"/>
              <a:buChar char="●"/>
            </a:pPr>
            <a:r>
              <a:rPr lang="en" sz="1700">
                <a:solidFill>
                  <a:srgbClr val="222222"/>
                </a:solidFill>
                <a:highlight>
                  <a:srgbClr val="FFFFFF"/>
                </a:highlight>
                <a:latin typeface="Lato"/>
                <a:ea typeface="Lato"/>
                <a:cs typeface="Lato"/>
                <a:sym typeface="Lato"/>
              </a:rPr>
              <a:t>Gentle guidance and connection over perfection: practical support for real-life parenting challenges.</a:t>
            </a:r>
            <a:endParaRPr sz="1700">
              <a:solidFill>
                <a:srgbClr val="222222"/>
              </a:solidFill>
              <a:highlight>
                <a:srgbClr val="FFFFFF"/>
              </a:highlight>
              <a:latin typeface="Lato"/>
              <a:ea typeface="Lato"/>
              <a:cs typeface="Lato"/>
              <a:sym typeface="Lato"/>
            </a:endParaRPr>
          </a:p>
          <a:p>
            <a:pPr indent="-336550" lvl="0" marL="457200" rtl="0" algn="l">
              <a:spcBef>
                <a:spcPts val="0"/>
              </a:spcBef>
              <a:spcAft>
                <a:spcPts val="0"/>
              </a:spcAft>
              <a:buClr>
                <a:srgbClr val="222222"/>
              </a:buClr>
              <a:buSzPts val="1700"/>
              <a:buFont typeface="Lato"/>
              <a:buChar char="●"/>
            </a:pPr>
            <a:r>
              <a:rPr lang="en" sz="1700">
                <a:solidFill>
                  <a:srgbClr val="222222"/>
                </a:solidFill>
                <a:highlight>
                  <a:srgbClr val="FFFFFF"/>
                </a:highlight>
                <a:latin typeface="Lato"/>
                <a:ea typeface="Lato"/>
                <a:cs typeface="Lato"/>
                <a:sym typeface="Lato"/>
              </a:rPr>
              <a:t>Emotionally informed parenting: helping children develop resilience, confidence, and secure attachment.</a:t>
            </a:r>
            <a:endParaRPr sz="1700">
              <a:solidFill>
                <a:srgbClr val="222222"/>
              </a:solidFill>
              <a:highlight>
                <a:srgbClr val="FFFFFF"/>
              </a:highlight>
              <a:latin typeface="Lato"/>
              <a:ea typeface="Lato"/>
              <a:cs typeface="Lato"/>
              <a:sym typeface="Lato"/>
            </a:endParaRPr>
          </a:p>
          <a:p>
            <a:pPr indent="-336550" lvl="0" marL="457200" rtl="0" algn="l">
              <a:spcBef>
                <a:spcPts val="0"/>
              </a:spcBef>
              <a:spcAft>
                <a:spcPts val="0"/>
              </a:spcAft>
              <a:buClr>
                <a:srgbClr val="222222"/>
              </a:buClr>
              <a:buSzPts val="1700"/>
              <a:buFont typeface="Lato"/>
              <a:buChar char="●"/>
            </a:pPr>
            <a:r>
              <a:rPr lang="en" sz="1700">
                <a:solidFill>
                  <a:srgbClr val="222222"/>
                </a:solidFill>
                <a:highlight>
                  <a:srgbClr val="FFFFFF"/>
                </a:highlight>
                <a:latin typeface="Lato"/>
                <a:ea typeface="Lato"/>
                <a:cs typeface="Lato"/>
                <a:sym typeface="Lato"/>
              </a:rPr>
              <a:t>Developmentally grounded activities: hands-on learning, sensory play, and everyday strategies to support growth.</a:t>
            </a:r>
            <a:endParaRPr sz="1700">
              <a:solidFill>
                <a:srgbClr val="222222"/>
              </a:solidFill>
              <a:highlight>
                <a:srgbClr val="FFFFFF"/>
              </a:highlight>
              <a:latin typeface="Lato"/>
              <a:ea typeface="Lato"/>
              <a:cs typeface="Lato"/>
              <a:sym typeface="Lato"/>
            </a:endParaRPr>
          </a:p>
          <a:p>
            <a:pPr indent="-336550" lvl="0" marL="457200" rtl="0" algn="l">
              <a:spcBef>
                <a:spcPts val="0"/>
              </a:spcBef>
              <a:spcAft>
                <a:spcPts val="0"/>
              </a:spcAft>
              <a:buClr>
                <a:srgbClr val="222222"/>
              </a:buClr>
              <a:buSzPts val="1700"/>
              <a:buFont typeface="Lato"/>
              <a:buChar char="●"/>
            </a:pPr>
            <a:r>
              <a:rPr lang="en" sz="1700">
                <a:solidFill>
                  <a:srgbClr val="222222"/>
                </a:solidFill>
                <a:highlight>
                  <a:srgbClr val="FFFFFF"/>
                </a:highlight>
                <a:latin typeface="Lato"/>
                <a:ea typeface="Lato"/>
                <a:cs typeface="Lato"/>
                <a:sym typeface="Lato"/>
              </a:rPr>
              <a:t>One-on-one support: free guidance for parents seeking personalized advice and resources.</a:t>
            </a:r>
            <a:endParaRPr sz="1700">
              <a:solidFill>
                <a:srgbClr val="222222"/>
              </a:solidFill>
              <a:highlight>
                <a:srgbClr val="FFFFFF"/>
              </a:highlight>
              <a:latin typeface="Lato"/>
              <a:ea typeface="Lato"/>
              <a:cs typeface="Lato"/>
              <a:sym typeface="Lato"/>
            </a:endParaRPr>
          </a:p>
          <a:p>
            <a:pPr indent="0" lvl="0" marL="0" rtl="0" algn="l">
              <a:spcBef>
                <a:spcPts val="0"/>
              </a:spcBef>
              <a:spcAft>
                <a:spcPts val="0"/>
              </a:spcAft>
              <a:buNone/>
            </a:pPr>
            <a:r>
              <a:t/>
            </a:r>
            <a:endParaRPr sz="1700">
              <a:solidFill>
                <a:srgbClr val="222222"/>
              </a:solidFill>
              <a:highlight>
                <a:srgbClr val="FFFFFF"/>
              </a:highlight>
              <a:latin typeface="Lato"/>
              <a:ea typeface="Lato"/>
              <a:cs typeface="Lato"/>
              <a:sym typeface="Lato"/>
            </a:endParaRPr>
          </a:p>
          <a:p>
            <a:pPr indent="0" lvl="0" marL="0" rtl="0" algn="l">
              <a:lnSpc>
                <a:spcPct val="115000"/>
              </a:lnSpc>
              <a:spcBef>
                <a:spcPts val="1200"/>
              </a:spcBef>
              <a:spcAft>
                <a:spcPts val="1200"/>
              </a:spcAft>
              <a:buNone/>
            </a:pPr>
            <a:r>
              <a:t/>
            </a:r>
            <a:endParaRPr sz="1700">
              <a:solidFill>
                <a:schemeClr val="dk2"/>
              </a:solidFill>
              <a:latin typeface="Lato"/>
              <a:ea typeface="Lato"/>
              <a:cs typeface="Lato"/>
              <a:sym typeface="Lato"/>
            </a:endParaRPr>
          </a:p>
        </p:txBody>
      </p:sp>
      <p:sp>
        <p:nvSpPr>
          <p:cNvPr id="333" name="Google Shape;333;p25"/>
          <p:cNvSpPr txBox="1"/>
          <p:nvPr/>
        </p:nvSpPr>
        <p:spPr>
          <a:xfrm>
            <a:off x="311700" y="3810050"/>
            <a:ext cx="6738000" cy="9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222222"/>
                </a:solidFill>
                <a:highlight>
                  <a:srgbClr val="FFFFFF"/>
                </a:highlight>
                <a:latin typeface="Lato"/>
                <a:ea typeface="Lato"/>
                <a:cs typeface="Lato"/>
                <a:sym typeface="Lato"/>
              </a:rPr>
              <a:t>Real talk, practical tools, compassionate support - for families who want to thrive, not just survive. </a:t>
            </a:r>
            <a:endParaRPr sz="1700">
              <a:solidFill>
                <a:srgbClr val="222222"/>
              </a:solidFill>
              <a:highlight>
                <a:srgbClr val="FFFFFF"/>
              </a:highlight>
              <a:latin typeface="Lato"/>
              <a:ea typeface="Lato"/>
              <a:cs typeface="Lato"/>
              <a:sym typeface="Lato"/>
            </a:endParaRPr>
          </a:p>
          <a:p>
            <a:pPr indent="0" lvl="0" marL="0" rtl="0" algn="l">
              <a:lnSpc>
                <a:spcPct val="115000"/>
              </a:lnSpc>
              <a:spcBef>
                <a:spcPts val="1200"/>
              </a:spcBef>
              <a:spcAft>
                <a:spcPts val="1200"/>
              </a:spcAft>
              <a:buNone/>
            </a:pPr>
            <a:r>
              <a:rPr lang="en" sz="2000" u="sng">
                <a:solidFill>
                  <a:schemeClr val="accent5"/>
                </a:solidFill>
                <a:highlight>
                  <a:schemeClr val="lt1"/>
                </a:highlight>
                <a:latin typeface="Lato"/>
                <a:ea typeface="Lato"/>
                <a:cs typeface="Lato"/>
                <a:sym typeface="Lato"/>
                <a:hlinkClick r:id="rId4">
                  <a:extLst>
                    <a:ext uri="{A12FA001-AC4F-418D-AE19-62706E023703}">
                      <ahyp:hlinkClr val="tx"/>
                    </a:ext>
                  </a:extLst>
                </a:hlinkClick>
              </a:rPr>
              <a:t>Facebook</a:t>
            </a:r>
            <a:r>
              <a:rPr lang="en" sz="2000">
                <a:solidFill>
                  <a:srgbClr val="202124"/>
                </a:solidFill>
                <a:highlight>
                  <a:schemeClr val="lt1"/>
                </a:highlight>
                <a:latin typeface="Lato"/>
                <a:ea typeface="Lato"/>
                <a:cs typeface="Lato"/>
                <a:sym typeface="Lato"/>
              </a:rPr>
              <a:t>, </a:t>
            </a:r>
            <a:r>
              <a:rPr lang="en" sz="2000" u="sng">
                <a:solidFill>
                  <a:schemeClr val="accent5"/>
                </a:solidFill>
                <a:highlight>
                  <a:schemeClr val="lt1"/>
                </a:highlight>
                <a:latin typeface="Lato"/>
                <a:ea typeface="Lato"/>
                <a:cs typeface="Lato"/>
                <a:sym typeface="Lato"/>
                <a:hlinkClick r:id="rId5">
                  <a:extLst>
                    <a:ext uri="{A12FA001-AC4F-418D-AE19-62706E023703}">
                      <ahyp:hlinkClr val="tx"/>
                    </a:ext>
                  </a:extLst>
                </a:hlinkClick>
              </a:rPr>
              <a:t>Instagram</a:t>
            </a:r>
            <a:r>
              <a:rPr lang="en" sz="2000">
                <a:solidFill>
                  <a:srgbClr val="202124"/>
                </a:solidFill>
                <a:highlight>
                  <a:schemeClr val="lt1"/>
                </a:highlight>
                <a:latin typeface="Lato"/>
                <a:ea typeface="Lato"/>
                <a:cs typeface="Lato"/>
                <a:sym typeface="Lato"/>
              </a:rPr>
              <a:t>, </a:t>
            </a:r>
            <a:r>
              <a:rPr lang="en" sz="2000" u="sng">
                <a:solidFill>
                  <a:schemeClr val="accent5"/>
                </a:solidFill>
                <a:highlight>
                  <a:schemeClr val="lt1"/>
                </a:highlight>
                <a:latin typeface="Lato"/>
                <a:ea typeface="Lato"/>
                <a:cs typeface="Lato"/>
                <a:sym typeface="Lato"/>
                <a:hlinkClick r:id="rId6">
                  <a:extLst>
                    <a:ext uri="{A12FA001-AC4F-418D-AE19-62706E023703}">
                      <ahyp:hlinkClr val="tx"/>
                    </a:ext>
                  </a:extLst>
                </a:hlinkClick>
              </a:rPr>
              <a:t>Substack</a:t>
            </a:r>
            <a:r>
              <a:rPr lang="en" sz="2000">
                <a:solidFill>
                  <a:srgbClr val="202124"/>
                </a:solidFill>
                <a:highlight>
                  <a:schemeClr val="lt1"/>
                </a:highlight>
                <a:latin typeface="Lato"/>
                <a:ea typeface="Lato"/>
                <a:cs typeface="Lato"/>
                <a:sym typeface="Lato"/>
              </a:rPr>
              <a:t>, or </a:t>
            </a:r>
            <a:r>
              <a:rPr lang="en" sz="2000" u="sng">
                <a:solidFill>
                  <a:schemeClr val="accent5"/>
                </a:solidFill>
                <a:highlight>
                  <a:schemeClr val="lt1"/>
                </a:highlight>
                <a:latin typeface="Lato"/>
                <a:ea typeface="Lato"/>
                <a:cs typeface="Lato"/>
                <a:sym typeface="Lato"/>
                <a:hlinkClick r:id="rId7">
                  <a:extLst>
                    <a:ext uri="{A12FA001-AC4F-418D-AE19-62706E023703}">
                      <ahyp:hlinkClr val="tx"/>
                    </a:ext>
                  </a:extLst>
                </a:hlinkClick>
              </a:rPr>
              <a:t>Email</a:t>
            </a:r>
            <a:r>
              <a:rPr lang="en" sz="2000">
                <a:solidFill>
                  <a:srgbClr val="202124"/>
                </a:solidFill>
                <a:highlight>
                  <a:schemeClr val="lt1"/>
                </a:highlight>
                <a:latin typeface="Lato"/>
                <a:ea typeface="Lato"/>
                <a:cs typeface="Lato"/>
                <a:sym typeface="Lato"/>
              </a:rPr>
              <a:t> </a:t>
            </a:r>
            <a:endParaRPr sz="2000">
              <a:solidFill>
                <a:schemeClr val="dk2"/>
              </a:solidFill>
              <a:latin typeface="Lato"/>
              <a:ea typeface="Lato"/>
              <a:cs typeface="Lato"/>
              <a:sym typeface="La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14"/>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Moms to Help Moms 						    </a:t>
            </a:r>
            <a:r>
              <a:rPr lang="en" sz="2200"/>
              <a:t>-Kortney Conley</a:t>
            </a:r>
            <a:r>
              <a:rPr lang="en"/>
              <a:t> </a:t>
            </a:r>
            <a:endParaRPr/>
          </a:p>
        </p:txBody>
      </p:sp>
      <p:sp>
        <p:nvSpPr>
          <p:cNvPr id="339" name="Google Shape;339;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55600" lvl="0" marL="457200" rtl="0" algn="l">
              <a:lnSpc>
                <a:spcPct val="100000"/>
              </a:lnSpc>
              <a:spcBef>
                <a:spcPts val="0"/>
              </a:spcBef>
              <a:spcAft>
                <a:spcPts val="0"/>
              </a:spcAft>
              <a:buClr>
                <a:srgbClr val="000000"/>
              </a:buClr>
              <a:buSzPts val="2000"/>
              <a:buChar char="●"/>
            </a:pPr>
            <a:r>
              <a:rPr lang="en" sz="2000">
                <a:solidFill>
                  <a:srgbClr val="000000"/>
                </a:solidFill>
              </a:rPr>
              <a:t>Social media podcast &amp; posts talking about taboo topics in pregnancy, postpartum and parenthood</a:t>
            </a:r>
            <a:endParaRPr sz="2000">
              <a:solidFill>
                <a:srgbClr val="000000"/>
              </a:solidFill>
            </a:endParaRPr>
          </a:p>
          <a:p>
            <a:pPr indent="-355600" lvl="0" marL="457200" rtl="0" algn="l">
              <a:lnSpc>
                <a:spcPct val="100000"/>
              </a:lnSpc>
              <a:spcBef>
                <a:spcPts val="0"/>
              </a:spcBef>
              <a:spcAft>
                <a:spcPts val="0"/>
              </a:spcAft>
              <a:buClr>
                <a:srgbClr val="000000"/>
              </a:buClr>
              <a:buSzPts val="2000"/>
              <a:buChar char="●"/>
            </a:pPr>
            <a:r>
              <a:rPr lang="en" sz="2000">
                <a:solidFill>
                  <a:srgbClr val="000000"/>
                </a:solidFill>
              </a:rPr>
              <a:t>Interviews with other Moms about their experiences</a:t>
            </a:r>
            <a:endParaRPr sz="2000">
              <a:solidFill>
                <a:srgbClr val="000000"/>
              </a:solidFill>
            </a:endParaRPr>
          </a:p>
          <a:p>
            <a:pPr indent="-355600" lvl="0" marL="457200" rtl="0" algn="l">
              <a:lnSpc>
                <a:spcPct val="100000"/>
              </a:lnSpc>
              <a:spcBef>
                <a:spcPts val="0"/>
              </a:spcBef>
              <a:spcAft>
                <a:spcPts val="0"/>
              </a:spcAft>
              <a:buClr>
                <a:srgbClr val="000000"/>
              </a:buClr>
              <a:buSzPts val="2000"/>
              <a:buChar char="●"/>
            </a:pPr>
            <a:r>
              <a:rPr lang="en" sz="2000">
                <a:solidFill>
                  <a:srgbClr val="000000"/>
                </a:solidFill>
              </a:rPr>
              <a:t>Creates solidarity and shared sense of connectedness</a:t>
            </a:r>
            <a:endParaRPr sz="2000">
              <a:solidFill>
                <a:srgbClr val="000000"/>
              </a:solidFill>
            </a:endParaRPr>
          </a:p>
          <a:p>
            <a:pPr indent="0" lvl="0" marL="0" rtl="0" algn="l">
              <a:lnSpc>
                <a:spcPct val="100000"/>
              </a:lnSpc>
              <a:spcBef>
                <a:spcPts val="800"/>
              </a:spcBef>
              <a:spcAft>
                <a:spcPts val="0"/>
              </a:spcAft>
              <a:buSzPts val="1800"/>
              <a:buNone/>
            </a:pPr>
            <a:r>
              <a:t/>
            </a:r>
            <a:endParaRPr sz="2000"/>
          </a:p>
          <a:p>
            <a:pPr indent="0" lvl="0" marL="0" rtl="0" algn="l">
              <a:lnSpc>
                <a:spcPct val="100000"/>
              </a:lnSpc>
              <a:spcBef>
                <a:spcPts val="1200"/>
              </a:spcBef>
              <a:spcAft>
                <a:spcPts val="1200"/>
              </a:spcAft>
              <a:buSzPts val="1800"/>
              <a:buNone/>
            </a:pPr>
            <a:r>
              <a:rPr lang="en" sz="2000" u="sng">
                <a:solidFill>
                  <a:schemeClr val="hlink"/>
                </a:solidFill>
                <a:hlinkClick r:id="rId3"/>
              </a:rPr>
              <a:t>Facebook</a:t>
            </a:r>
            <a:r>
              <a:rPr lang="en" sz="2000">
                <a:solidFill>
                  <a:srgbClr val="050505"/>
                </a:solidFill>
              </a:rPr>
              <a:t>, </a:t>
            </a:r>
            <a:r>
              <a:rPr lang="en" sz="2000" u="sng">
                <a:solidFill>
                  <a:schemeClr val="hlink"/>
                </a:solidFill>
                <a:hlinkClick r:id="rId4"/>
              </a:rPr>
              <a:t>Instagram</a:t>
            </a:r>
            <a:r>
              <a:rPr lang="en" sz="2000">
                <a:solidFill>
                  <a:srgbClr val="050505"/>
                </a:solidFill>
              </a:rPr>
              <a:t>, </a:t>
            </a:r>
            <a:r>
              <a:rPr lang="en" sz="2000" u="sng">
                <a:solidFill>
                  <a:schemeClr val="hlink"/>
                </a:solidFill>
                <a:hlinkClick r:id="rId5"/>
              </a:rPr>
              <a:t>TikTok</a:t>
            </a:r>
            <a:r>
              <a:rPr lang="en" sz="2000">
                <a:solidFill>
                  <a:srgbClr val="050505"/>
                </a:solidFill>
              </a:rPr>
              <a:t>, </a:t>
            </a:r>
            <a:r>
              <a:rPr lang="en" sz="2000" u="sng">
                <a:solidFill>
                  <a:schemeClr val="hlink"/>
                </a:solidFill>
                <a:hlinkClick r:id="rId6"/>
              </a:rPr>
              <a:t>Youtube</a:t>
            </a:r>
            <a:endParaRPr sz="2000">
              <a:solidFill>
                <a:srgbClr val="050505"/>
              </a:solidFill>
            </a:endParaRPr>
          </a:p>
        </p:txBody>
      </p:sp>
      <p:pic>
        <p:nvPicPr>
          <p:cNvPr id="340" name="Google Shape;340;p14"/>
          <p:cNvPicPr preferRelativeResize="0"/>
          <p:nvPr/>
        </p:nvPicPr>
        <p:blipFill rotWithShape="1">
          <a:blip r:embed="rId7">
            <a:alphaModFix/>
          </a:blip>
          <a:srcRect b="0" l="0" r="0" t="0"/>
          <a:stretch/>
        </p:blipFill>
        <p:spPr>
          <a:xfrm>
            <a:off x="6413824" y="3802997"/>
            <a:ext cx="2418475" cy="10594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3"/>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2580"/>
              <a:t>Albany Capital Region Kids/Family Events     </a:t>
            </a:r>
            <a:r>
              <a:rPr lang="en" sz="1900"/>
              <a:t>-Sweta Bhojak</a:t>
            </a:r>
            <a:endParaRPr sz="1900"/>
          </a:p>
        </p:txBody>
      </p:sp>
      <p:sp>
        <p:nvSpPr>
          <p:cNvPr id="346" name="Google Shape;346;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Char char="●"/>
            </a:pPr>
            <a:r>
              <a:rPr lang="en"/>
              <a:t>Comprehensive  group created in April 2022 that posts kids/family friendly events and activities across the Capital Region </a:t>
            </a:r>
            <a:endParaRPr/>
          </a:p>
          <a:p>
            <a:pPr indent="-342900" lvl="0" marL="457200" rtl="0" algn="l">
              <a:lnSpc>
                <a:spcPct val="115000"/>
              </a:lnSpc>
              <a:spcBef>
                <a:spcPts val="0"/>
              </a:spcBef>
              <a:spcAft>
                <a:spcPts val="0"/>
              </a:spcAft>
              <a:buSzPts val="1800"/>
              <a:buChar char="●"/>
            </a:pPr>
            <a:r>
              <a:rPr lang="en"/>
              <a:t>Approx 50 mile radius of Albany Area and 9000+ members</a:t>
            </a:r>
            <a:endParaRPr/>
          </a:p>
          <a:p>
            <a:pPr indent="-342900" lvl="0" marL="457200" rtl="0" algn="l">
              <a:lnSpc>
                <a:spcPct val="115000"/>
              </a:lnSpc>
              <a:spcBef>
                <a:spcPts val="0"/>
              </a:spcBef>
              <a:spcAft>
                <a:spcPts val="0"/>
              </a:spcAft>
              <a:buSzPts val="1800"/>
              <a:buChar char="●"/>
            </a:pPr>
            <a:r>
              <a:rPr lang="en"/>
              <a:t>Occasionally discount codes for paid activities</a:t>
            </a:r>
            <a:endParaRPr/>
          </a:p>
          <a:p>
            <a:pPr indent="-342900" lvl="0" marL="457200" rtl="0" algn="l">
              <a:lnSpc>
                <a:spcPct val="115000"/>
              </a:lnSpc>
              <a:spcBef>
                <a:spcPts val="0"/>
              </a:spcBef>
              <a:spcAft>
                <a:spcPts val="0"/>
              </a:spcAft>
              <a:buSzPts val="1800"/>
              <a:buChar char="●"/>
            </a:pPr>
            <a:r>
              <a:rPr lang="en"/>
              <a:t>Any can attend these free and paid events</a:t>
            </a:r>
            <a:endParaRPr/>
          </a:p>
          <a:p>
            <a:pPr indent="-342900" lvl="0" marL="457200" rtl="0" algn="l">
              <a:lnSpc>
                <a:spcPct val="115000"/>
              </a:lnSpc>
              <a:spcBef>
                <a:spcPts val="0"/>
              </a:spcBef>
              <a:spcAft>
                <a:spcPts val="0"/>
              </a:spcAft>
              <a:buSzPts val="1800"/>
              <a:buChar char="●"/>
            </a:pPr>
            <a:r>
              <a:rPr lang="en"/>
              <a:t>Diligently monitored to avoid scam posts</a:t>
            </a:r>
            <a:endParaRPr/>
          </a:p>
          <a:p>
            <a:pPr indent="0" lvl="0" marL="0" rtl="0" algn="l">
              <a:lnSpc>
                <a:spcPct val="115000"/>
              </a:lnSpc>
              <a:spcBef>
                <a:spcPts val="1200"/>
              </a:spcBef>
              <a:spcAft>
                <a:spcPts val="1200"/>
              </a:spcAft>
              <a:buSzPts val="1800"/>
              <a:buNone/>
            </a:pPr>
            <a:r>
              <a:rPr lang="en" sz="2000" u="sng">
                <a:solidFill>
                  <a:schemeClr val="hlink"/>
                </a:solidFill>
                <a:hlinkClick r:id="rId3"/>
              </a:rPr>
              <a:t>Facebook</a:t>
            </a:r>
            <a:endParaRPr sz="2000"/>
          </a:p>
        </p:txBody>
      </p:sp>
      <p:pic>
        <p:nvPicPr>
          <p:cNvPr id="347" name="Google Shape;347;p23"/>
          <p:cNvPicPr preferRelativeResize="0"/>
          <p:nvPr/>
        </p:nvPicPr>
        <p:blipFill rotWithShape="1">
          <a:blip r:embed="rId4">
            <a:alphaModFix/>
          </a:blip>
          <a:srcRect b="0" l="0" r="0" t="0"/>
          <a:stretch/>
        </p:blipFill>
        <p:spPr>
          <a:xfrm>
            <a:off x="6084700" y="2749675"/>
            <a:ext cx="2747601" cy="220612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g396c8f4f306_0_4"/>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Others Social Pages</a:t>
            </a:r>
            <a:endParaRPr/>
          </a:p>
        </p:txBody>
      </p:sp>
      <p:sp>
        <p:nvSpPr>
          <p:cNvPr id="353" name="Google Shape;353;g396c8f4f306_0_4"/>
          <p:cNvSpPr txBox="1"/>
          <p:nvPr>
            <p:ph idx="1" type="body"/>
          </p:nvPr>
        </p:nvSpPr>
        <p:spPr>
          <a:xfrm>
            <a:off x="311700" y="959300"/>
            <a:ext cx="8520600" cy="34164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rgbClr val="0000FF"/>
              </a:buClr>
              <a:buSzPts val="1700"/>
              <a:buFont typeface="Open Sans"/>
              <a:buChar char="●"/>
            </a:pPr>
            <a:r>
              <a:rPr lang="en" u="sng">
                <a:solidFill>
                  <a:schemeClr val="hlink"/>
                </a:solidFill>
                <a:hlinkClick r:id="rId3"/>
              </a:rPr>
              <a:t>518 Moms</a:t>
            </a:r>
            <a:endParaRPr/>
          </a:p>
          <a:p>
            <a:pPr indent="-336550" lvl="0" marL="457200" rtl="0" algn="l">
              <a:spcBef>
                <a:spcPts val="0"/>
              </a:spcBef>
              <a:spcAft>
                <a:spcPts val="0"/>
              </a:spcAft>
              <a:buClr>
                <a:srgbClr val="0000FF"/>
              </a:buClr>
              <a:buSzPts val="1700"/>
              <a:buFont typeface="Open Sans"/>
              <a:buChar char="●"/>
            </a:pPr>
            <a:r>
              <a:rPr lang="en" sz="1700" u="sng">
                <a:solidFill>
                  <a:schemeClr val="accent5"/>
                </a:solidFill>
                <a:latin typeface="Open Sans"/>
                <a:ea typeface="Open Sans"/>
                <a:cs typeface="Open Sans"/>
                <a:sym typeface="Open Sans"/>
                <a:hlinkClick r:id="rId4">
                  <a:extLst>
                    <a:ext uri="{A12FA001-AC4F-418D-AE19-62706E023703}">
                      <ahyp:hlinkClr val="tx"/>
                    </a:ext>
                  </a:extLst>
                </a:hlinkClick>
              </a:rPr>
              <a:t>518 Parents</a:t>
            </a:r>
            <a:endParaRPr/>
          </a:p>
          <a:p>
            <a:pPr indent="-336550" lvl="0" marL="457200" rtl="0" algn="l">
              <a:spcBef>
                <a:spcPts val="0"/>
              </a:spcBef>
              <a:spcAft>
                <a:spcPts val="0"/>
              </a:spcAft>
              <a:buClr>
                <a:srgbClr val="0000FF"/>
              </a:buClr>
              <a:buSzPts val="1700"/>
              <a:buFont typeface="Open Sans"/>
              <a:buChar char="●"/>
            </a:pPr>
            <a:r>
              <a:rPr lang="en" sz="1700" u="sng">
                <a:solidFill>
                  <a:schemeClr val="accent5"/>
                </a:solidFill>
                <a:latin typeface="Open Sans"/>
                <a:ea typeface="Open Sans"/>
                <a:cs typeface="Open Sans"/>
                <a:sym typeface="Open Sans"/>
                <a:hlinkClick r:id="rId5">
                  <a:extLst>
                    <a:ext uri="{A12FA001-AC4F-418D-AE19-62706E023703}">
                      <ahyp:hlinkClr val="tx"/>
                    </a:ext>
                  </a:extLst>
                </a:hlinkClick>
              </a:rPr>
              <a:t>518 Mom/Baby/Toddler/Kids Freebie Connect</a:t>
            </a:r>
            <a:endParaRPr sz="1700">
              <a:solidFill>
                <a:srgbClr val="0000FF"/>
              </a:solidFill>
              <a:latin typeface="Open Sans"/>
              <a:ea typeface="Open Sans"/>
              <a:cs typeface="Open Sans"/>
              <a:sym typeface="Open Sans"/>
            </a:endParaRPr>
          </a:p>
          <a:p>
            <a:pPr indent="-336550" lvl="0" marL="457200" rtl="0" algn="l">
              <a:spcBef>
                <a:spcPts val="0"/>
              </a:spcBef>
              <a:spcAft>
                <a:spcPts val="0"/>
              </a:spcAft>
              <a:buClr>
                <a:srgbClr val="0000FF"/>
              </a:buClr>
              <a:buSzPts val="1700"/>
              <a:buFont typeface="Open Sans"/>
              <a:buChar char="●"/>
            </a:pPr>
            <a:r>
              <a:rPr lang="en" sz="1700" u="sng">
                <a:solidFill>
                  <a:schemeClr val="hlink"/>
                </a:solidFill>
                <a:latin typeface="Open Sans"/>
                <a:ea typeface="Open Sans"/>
                <a:cs typeface="Open Sans"/>
                <a:sym typeface="Open Sans"/>
                <a:hlinkClick r:id="rId6"/>
              </a:rPr>
              <a:t>518 Nannies, Babysitters, Daycares and Parents</a:t>
            </a:r>
            <a:endParaRPr sz="1700">
              <a:solidFill>
                <a:srgbClr val="0000FF"/>
              </a:solidFill>
              <a:latin typeface="Open Sans"/>
              <a:ea typeface="Open Sans"/>
              <a:cs typeface="Open Sans"/>
              <a:sym typeface="Open Sans"/>
            </a:endParaRPr>
          </a:p>
          <a:p>
            <a:pPr indent="-336550" lvl="0" marL="457200" rtl="0" algn="l">
              <a:spcBef>
                <a:spcPts val="0"/>
              </a:spcBef>
              <a:spcAft>
                <a:spcPts val="0"/>
              </a:spcAft>
              <a:buClr>
                <a:srgbClr val="0000FF"/>
              </a:buClr>
              <a:buSzPts val="1700"/>
              <a:buFont typeface="Open Sans"/>
              <a:buChar char="●"/>
            </a:pPr>
            <a:r>
              <a:rPr lang="en" sz="1700" u="sng">
                <a:solidFill>
                  <a:schemeClr val="accent5"/>
                </a:solidFill>
                <a:latin typeface="Open Sans"/>
                <a:ea typeface="Open Sans"/>
                <a:cs typeface="Open Sans"/>
                <a:sym typeface="Open Sans"/>
                <a:hlinkClick r:id="rId7">
                  <a:extLst>
                    <a:ext uri="{A12FA001-AC4F-418D-AE19-62706E023703}">
                      <ahyp:hlinkClr val="tx"/>
                    </a:ext>
                  </a:extLst>
                </a:hlinkClick>
              </a:rPr>
              <a:t>518 Breastfeeding</a:t>
            </a:r>
            <a:endParaRPr/>
          </a:p>
          <a:p>
            <a:pPr indent="-336550" lvl="0" marL="457200" rtl="0" algn="l">
              <a:spcBef>
                <a:spcPts val="0"/>
              </a:spcBef>
              <a:spcAft>
                <a:spcPts val="0"/>
              </a:spcAft>
              <a:buClr>
                <a:srgbClr val="0000FF"/>
              </a:buClr>
              <a:buSzPts val="1700"/>
              <a:buFont typeface="Open Sans"/>
              <a:buChar char="●"/>
            </a:pPr>
            <a:r>
              <a:rPr lang="en" sz="1700" u="sng">
                <a:solidFill>
                  <a:schemeClr val="hlink"/>
                </a:solidFill>
                <a:highlight>
                  <a:schemeClr val="lt1"/>
                </a:highlight>
                <a:hlinkClick r:id="rId8"/>
              </a:rPr>
              <a:t>518 Mama Tribe Adventures</a:t>
            </a:r>
            <a:endParaRPr/>
          </a:p>
          <a:p>
            <a:pPr indent="-336550" lvl="0" marL="457200" rtl="0" algn="l">
              <a:spcBef>
                <a:spcPts val="0"/>
              </a:spcBef>
              <a:spcAft>
                <a:spcPts val="0"/>
              </a:spcAft>
              <a:buClr>
                <a:srgbClr val="0000FF"/>
              </a:buClr>
              <a:buSzPts val="1700"/>
              <a:buFont typeface="Open Sans"/>
              <a:buChar char="●"/>
            </a:pPr>
            <a:r>
              <a:rPr lang="en" sz="1700" u="sng">
                <a:solidFill>
                  <a:schemeClr val="accent5"/>
                </a:solidFill>
                <a:highlight>
                  <a:schemeClr val="lt1"/>
                </a:highlight>
                <a:hlinkClick r:id="rId9">
                  <a:extLst>
                    <a:ext uri="{A12FA001-AC4F-418D-AE19-62706E023703}">
                      <ahyp:hlinkClr val="tx"/>
                    </a:ext>
                  </a:extLst>
                </a:hlinkClick>
              </a:rPr>
              <a:t>518forFree</a:t>
            </a:r>
            <a:endParaRPr sz="2600"/>
          </a:p>
          <a:p>
            <a:pPr indent="-336550" lvl="0" marL="457200" rtl="0" algn="l">
              <a:spcBef>
                <a:spcPts val="0"/>
              </a:spcBef>
              <a:spcAft>
                <a:spcPts val="0"/>
              </a:spcAft>
              <a:buSzPts val="1700"/>
              <a:buChar char="●"/>
            </a:pPr>
            <a:r>
              <a:rPr lang="en" sz="1700" u="sng">
                <a:solidFill>
                  <a:schemeClr val="hlink"/>
                </a:solidFill>
                <a:hlinkClick r:id="rId10"/>
              </a:rPr>
              <a:t>Moms Helping Moms 518</a:t>
            </a:r>
            <a:endParaRPr sz="1700"/>
          </a:p>
          <a:p>
            <a:pPr indent="-336550" lvl="0" marL="457200" rtl="0" algn="l">
              <a:spcBef>
                <a:spcPts val="0"/>
              </a:spcBef>
              <a:spcAft>
                <a:spcPts val="0"/>
              </a:spcAft>
              <a:buClr>
                <a:srgbClr val="0000FF"/>
              </a:buClr>
              <a:buSzPts val="1700"/>
              <a:buFont typeface="Open Sans"/>
              <a:buChar char="●"/>
            </a:pPr>
            <a:r>
              <a:rPr lang="en" sz="1700" u="sng">
                <a:solidFill>
                  <a:schemeClr val="hlink"/>
                </a:solidFill>
                <a:latin typeface="Open Sans"/>
                <a:ea typeface="Open Sans"/>
                <a:cs typeface="Open Sans"/>
                <a:sym typeface="Open Sans"/>
                <a:hlinkClick r:id="rId11"/>
              </a:rPr>
              <a:t>Capital District Moms</a:t>
            </a:r>
            <a:r>
              <a:rPr lang="en" sz="1700">
                <a:solidFill>
                  <a:srgbClr val="0000FF"/>
                </a:solidFill>
                <a:latin typeface="Open Sans"/>
                <a:ea typeface="Open Sans"/>
                <a:cs typeface="Open Sans"/>
                <a:sym typeface="Open Sans"/>
              </a:rPr>
              <a:t> </a:t>
            </a:r>
            <a:r>
              <a:rPr lang="en" sz="1700">
                <a:latin typeface="Open Sans"/>
                <a:ea typeface="Open Sans"/>
                <a:cs typeface="Open Sans"/>
                <a:sym typeface="Open Sans"/>
              </a:rPr>
              <a:t>has pages for</a:t>
            </a:r>
            <a:r>
              <a:rPr lang="en" sz="1700">
                <a:solidFill>
                  <a:srgbClr val="0000FF"/>
                </a:solidFill>
                <a:latin typeface="Open Sans"/>
                <a:ea typeface="Open Sans"/>
                <a:cs typeface="Open Sans"/>
                <a:sym typeface="Open Sans"/>
              </a:rPr>
              <a:t> </a:t>
            </a:r>
            <a:r>
              <a:rPr lang="en" sz="1700" u="sng">
                <a:solidFill>
                  <a:schemeClr val="accent5"/>
                </a:solidFill>
                <a:latin typeface="Open Sans"/>
                <a:ea typeface="Open Sans"/>
                <a:cs typeface="Open Sans"/>
                <a:sym typeface="Open Sans"/>
                <a:hlinkClick r:id="rId12">
                  <a:extLst>
                    <a:ext uri="{A12FA001-AC4F-418D-AE19-62706E023703}">
                      <ahyp:hlinkClr val="tx"/>
                    </a:ext>
                  </a:extLst>
                </a:hlinkClick>
              </a:rPr>
              <a:t>Mom Groups</a:t>
            </a:r>
            <a:r>
              <a:rPr lang="en" sz="1700">
                <a:solidFill>
                  <a:srgbClr val="0000FF"/>
                </a:solidFill>
                <a:latin typeface="Open Sans"/>
                <a:ea typeface="Open Sans"/>
                <a:cs typeface="Open Sans"/>
                <a:sym typeface="Open Sans"/>
              </a:rPr>
              <a:t>, </a:t>
            </a:r>
            <a:r>
              <a:rPr lang="en" sz="1700" u="sng">
                <a:solidFill>
                  <a:schemeClr val="accent5"/>
                </a:solidFill>
                <a:latin typeface="Open Sans"/>
                <a:ea typeface="Open Sans"/>
                <a:cs typeface="Open Sans"/>
                <a:sym typeface="Open Sans"/>
                <a:hlinkClick r:id="rId13">
                  <a:extLst>
                    <a:ext uri="{A12FA001-AC4F-418D-AE19-62706E023703}">
                      <ahyp:hlinkClr val="tx"/>
                    </a:ext>
                  </a:extLst>
                </a:hlinkClick>
              </a:rPr>
              <a:t>Playgrounds</a:t>
            </a:r>
            <a:r>
              <a:rPr lang="en" sz="1700">
                <a:solidFill>
                  <a:srgbClr val="0000FF"/>
                </a:solidFill>
                <a:latin typeface="Open Sans"/>
                <a:ea typeface="Open Sans"/>
                <a:cs typeface="Open Sans"/>
                <a:sym typeface="Open Sans"/>
              </a:rPr>
              <a:t>, </a:t>
            </a:r>
            <a:r>
              <a:rPr lang="en" sz="1700" u="sng">
                <a:solidFill>
                  <a:schemeClr val="accent5"/>
                </a:solidFill>
                <a:latin typeface="Open Sans"/>
                <a:ea typeface="Open Sans"/>
                <a:cs typeface="Open Sans"/>
                <a:sym typeface="Open Sans"/>
                <a:hlinkClick r:id="rId14">
                  <a:extLst>
                    <a:ext uri="{A12FA001-AC4F-418D-AE19-62706E023703}">
                      <ahyp:hlinkClr val="tx"/>
                    </a:ext>
                  </a:extLst>
                </a:hlinkClick>
              </a:rPr>
              <a:t>Community Resources</a:t>
            </a:r>
            <a:r>
              <a:rPr lang="en" sz="1700"/>
              <a:t>, </a:t>
            </a:r>
            <a:r>
              <a:rPr lang="en" sz="1700" u="sng">
                <a:solidFill>
                  <a:schemeClr val="hlink"/>
                </a:solidFill>
                <a:hlinkClick r:id="rId15"/>
              </a:rPr>
              <a:t>Summer camps</a:t>
            </a:r>
            <a:r>
              <a:rPr lang="en" sz="1700"/>
              <a:t> &amp; More!</a:t>
            </a:r>
            <a:endParaRPr sz="1700"/>
          </a:p>
        </p:txBody>
      </p:sp>
      <p:sp>
        <p:nvSpPr>
          <p:cNvPr id="354" name="Google Shape;354;g396c8f4f306_0_4"/>
          <p:cNvSpPr txBox="1"/>
          <p:nvPr/>
        </p:nvSpPr>
        <p:spPr>
          <a:xfrm>
            <a:off x="5798375" y="4226700"/>
            <a:ext cx="2428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Lato"/>
                <a:ea typeface="Lato"/>
                <a:cs typeface="Lato"/>
                <a:sym typeface="Lato"/>
              </a:rPr>
              <a:t>*Has a registration fee</a:t>
            </a:r>
            <a:endParaRPr sz="1800">
              <a:solidFill>
                <a:schemeClr val="dk2"/>
              </a:solidFill>
              <a:latin typeface="Lato"/>
              <a:ea typeface="Lato"/>
              <a:cs typeface="Lato"/>
              <a:sym typeface="Lato"/>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g396c8f4f306_0_0"/>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Walks with Children</a:t>
            </a:r>
            <a:endParaRPr>
              <a:solidFill>
                <a:schemeClr val="accent2"/>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g3964dd75dd6_0_10"/>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518 Stroller Club </a:t>
            </a:r>
            <a:r>
              <a:rPr lang="en" sz="2200"/>
              <a:t>		   	      				     -Meaghan Knizek</a:t>
            </a:r>
            <a:endParaRPr sz="2200"/>
          </a:p>
        </p:txBody>
      </p:sp>
      <p:sp>
        <p:nvSpPr>
          <p:cNvPr id="365" name="Google Shape;365;g3964dd75dd6_0_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36550" lvl="0" marL="457200" rtl="0" algn="l">
              <a:spcBef>
                <a:spcPts val="600"/>
              </a:spcBef>
              <a:spcAft>
                <a:spcPts val="0"/>
              </a:spcAft>
              <a:buClr>
                <a:schemeClr val="accent1"/>
              </a:buClr>
              <a:buSzPts val="1700"/>
              <a:buChar char="●"/>
            </a:pPr>
            <a:r>
              <a:rPr lang="en" sz="1700">
                <a:solidFill>
                  <a:srgbClr val="080809"/>
                </a:solidFill>
                <a:highlight>
                  <a:srgbClr val="FFFFFF"/>
                </a:highlight>
              </a:rPr>
              <a:t>Member-led stroller-friendly walks around local venues</a:t>
            </a:r>
            <a:endParaRPr sz="1700">
              <a:solidFill>
                <a:srgbClr val="080809"/>
              </a:solidFill>
              <a:highlight>
                <a:srgbClr val="FFFFFF"/>
              </a:highlight>
            </a:endParaRPr>
          </a:p>
          <a:p>
            <a:pPr indent="-336550" lvl="0" marL="457200" rtl="0" algn="l">
              <a:spcBef>
                <a:spcPts val="0"/>
              </a:spcBef>
              <a:spcAft>
                <a:spcPts val="0"/>
              </a:spcAft>
              <a:buClr>
                <a:schemeClr val="accent1"/>
              </a:buClr>
              <a:buSzPts val="1700"/>
              <a:buChar char="●"/>
            </a:pPr>
            <a:r>
              <a:rPr lang="en" sz="1700">
                <a:solidFill>
                  <a:srgbClr val="080809"/>
                </a:solidFill>
                <a:highlight>
                  <a:srgbClr val="FFFFFF"/>
                </a:highlight>
              </a:rPr>
              <a:t>Our goal is to provide regular meetups each week, however, day/time/locations depend on our volunteers. </a:t>
            </a:r>
            <a:endParaRPr sz="1700">
              <a:solidFill>
                <a:srgbClr val="080809"/>
              </a:solidFill>
              <a:highlight>
                <a:srgbClr val="FFFFFF"/>
              </a:highlight>
            </a:endParaRPr>
          </a:p>
          <a:p>
            <a:pPr indent="-336550" lvl="0" marL="457200" rtl="0" algn="l">
              <a:spcBef>
                <a:spcPts val="0"/>
              </a:spcBef>
              <a:spcAft>
                <a:spcPts val="0"/>
              </a:spcAft>
              <a:buClr>
                <a:schemeClr val="accent1"/>
              </a:buClr>
              <a:buSzPts val="1700"/>
              <a:buChar char="●"/>
            </a:pPr>
            <a:r>
              <a:rPr lang="en" sz="1700">
                <a:solidFill>
                  <a:srgbClr val="080809"/>
                </a:solidFill>
                <a:highlight>
                  <a:srgbClr val="FFFFFF"/>
                </a:highlight>
              </a:rPr>
              <a:t>We do our best to make sure our meetups serve as many members as possible</a:t>
            </a:r>
            <a:endParaRPr sz="1700">
              <a:solidFill>
                <a:srgbClr val="080809"/>
              </a:solidFill>
              <a:highlight>
                <a:srgbClr val="FFFFFF"/>
              </a:highlight>
            </a:endParaRPr>
          </a:p>
          <a:p>
            <a:pPr indent="-336550" lvl="0" marL="457200" rtl="0" algn="l">
              <a:spcBef>
                <a:spcPts val="0"/>
              </a:spcBef>
              <a:spcAft>
                <a:spcPts val="0"/>
              </a:spcAft>
              <a:buClr>
                <a:schemeClr val="accent1"/>
              </a:buClr>
              <a:buSzPts val="1700"/>
              <a:buChar char="●"/>
            </a:pPr>
            <a:r>
              <a:rPr lang="en" sz="1700">
                <a:solidFill>
                  <a:srgbClr val="080809"/>
                </a:solidFill>
                <a:highlight>
                  <a:srgbClr val="FFFFFF"/>
                </a:highlight>
              </a:rPr>
              <a:t>Meetups are strictly posted within the group &amp; not to be shared to other pages as to keep our members safe as possible.</a:t>
            </a:r>
            <a:endParaRPr sz="1700">
              <a:solidFill>
                <a:srgbClr val="080809"/>
              </a:solidFill>
              <a:highlight>
                <a:srgbClr val="FFFFFF"/>
              </a:highlight>
            </a:endParaRPr>
          </a:p>
          <a:p>
            <a:pPr indent="-336550" lvl="0" marL="457200" rtl="0" algn="l">
              <a:spcBef>
                <a:spcPts val="0"/>
              </a:spcBef>
              <a:spcAft>
                <a:spcPts val="0"/>
              </a:spcAft>
              <a:buClr>
                <a:schemeClr val="accent1"/>
              </a:buClr>
              <a:buSzPts val="1700"/>
              <a:buChar char="●"/>
            </a:pPr>
            <a:r>
              <a:rPr lang="en" sz="1700">
                <a:solidFill>
                  <a:srgbClr val="080809"/>
                </a:solidFill>
                <a:highlight>
                  <a:srgbClr val="FFFFFF"/>
                </a:highlight>
              </a:rPr>
              <a:t>We welcome spouses/partners and siblings to join you</a:t>
            </a:r>
            <a:endParaRPr sz="1700">
              <a:solidFill>
                <a:srgbClr val="080809"/>
              </a:solidFill>
              <a:highlight>
                <a:srgbClr val="FFFFFF"/>
              </a:highlight>
            </a:endParaRPr>
          </a:p>
          <a:p>
            <a:pPr indent="-336550" lvl="0" marL="457200" rtl="0" algn="l">
              <a:spcBef>
                <a:spcPts val="0"/>
              </a:spcBef>
              <a:spcAft>
                <a:spcPts val="0"/>
              </a:spcAft>
              <a:buClr>
                <a:srgbClr val="080809"/>
              </a:buClr>
              <a:buSzPts val="1700"/>
              <a:buChar char="●"/>
            </a:pPr>
            <a:r>
              <a:rPr lang="en" sz="1700">
                <a:solidFill>
                  <a:srgbClr val="080809"/>
                </a:solidFill>
                <a:highlight>
                  <a:srgbClr val="FFFFFF"/>
                </a:highlight>
              </a:rPr>
              <a:t>Join on Facebook, attend, and volunteer to host your own Stroller walk near you!</a:t>
            </a:r>
            <a:endParaRPr sz="1700">
              <a:solidFill>
                <a:srgbClr val="080809"/>
              </a:solidFill>
              <a:highlight>
                <a:srgbClr val="FFFFFF"/>
              </a:highlight>
            </a:endParaRPr>
          </a:p>
          <a:p>
            <a:pPr indent="0" lvl="0" marL="0" rtl="0" algn="l">
              <a:spcBef>
                <a:spcPts val="600"/>
              </a:spcBef>
              <a:spcAft>
                <a:spcPts val="0"/>
              </a:spcAft>
              <a:buNone/>
            </a:pPr>
            <a:r>
              <a:t/>
            </a:r>
            <a:endParaRPr sz="1700">
              <a:solidFill>
                <a:srgbClr val="080809"/>
              </a:solidFill>
              <a:highlight>
                <a:srgbClr val="FFFFFF"/>
              </a:highlight>
            </a:endParaRPr>
          </a:p>
          <a:p>
            <a:pPr indent="0" lvl="0" marL="0" rtl="0" algn="l">
              <a:lnSpc>
                <a:spcPct val="100000"/>
              </a:lnSpc>
              <a:spcBef>
                <a:spcPts val="0"/>
              </a:spcBef>
              <a:spcAft>
                <a:spcPts val="0"/>
              </a:spcAft>
              <a:buNone/>
            </a:pPr>
            <a:r>
              <a:rPr lang="en" sz="2000" u="sng">
                <a:solidFill>
                  <a:schemeClr val="hlink"/>
                </a:solidFill>
                <a:hlinkClick r:id="rId3"/>
              </a:rPr>
              <a:t>Facebook</a:t>
            </a:r>
            <a:endParaRPr sz="2000">
              <a:solidFill>
                <a:schemeClr val="accent1"/>
              </a:solidFill>
            </a:endParaRPr>
          </a:p>
        </p:txBody>
      </p:sp>
      <p:pic>
        <p:nvPicPr>
          <p:cNvPr id="366" name="Google Shape;366;g3964dd75dd6_0_10" title="Screenshot 2026-03-26 at 5.32.07 AM.png"/>
          <p:cNvPicPr preferRelativeResize="0"/>
          <p:nvPr/>
        </p:nvPicPr>
        <p:blipFill rotWithShape="1">
          <a:blip r:embed="rId4">
            <a:alphaModFix/>
          </a:blip>
          <a:srcRect b="0" l="0" r="5909" t="0"/>
          <a:stretch/>
        </p:blipFill>
        <p:spPr>
          <a:xfrm>
            <a:off x="5722950" y="4232250"/>
            <a:ext cx="3109350" cy="6659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2"/>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Fern Coffee Walk &amp; Talk          </a:t>
            </a:r>
            <a:r>
              <a:rPr lang="en" sz="2200"/>
              <a:t>-Heather Tremblay-Croteau</a:t>
            </a:r>
            <a:endParaRPr sz="2200"/>
          </a:p>
        </p:txBody>
      </p:sp>
      <p:sp>
        <p:nvSpPr>
          <p:cNvPr id="372" name="Google Shape;372;p22"/>
          <p:cNvSpPr txBox="1"/>
          <p:nvPr>
            <p:ph idx="1" type="body"/>
          </p:nvPr>
        </p:nvSpPr>
        <p:spPr>
          <a:xfrm>
            <a:off x="311700" y="1152475"/>
            <a:ext cx="8520600" cy="3762000"/>
          </a:xfrm>
          <a:prstGeom prst="rect">
            <a:avLst/>
          </a:prstGeom>
          <a:noFill/>
          <a:ln>
            <a:noFill/>
          </a:ln>
        </p:spPr>
        <p:txBody>
          <a:bodyPr anchorCtr="0" anchor="t" bIns="91425" lIns="91425" spcFirstLastPara="1" rIns="91425" wrap="square" tIns="91425">
            <a:noAutofit/>
          </a:bodyPr>
          <a:lstStyle/>
          <a:p>
            <a:pPr indent="-342900" lvl="0" marL="457200" marR="228600" rtl="0" algn="l">
              <a:lnSpc>
                <a:spcPct val="80000"/>
              </a:lnSpc>
              <a:spcBef>
                <a:spcPts val="0"/>
              </a:spcBef>
              <a:spcAft>
                <a:spcPts val="0"/>
              </a:spcAft>
              <a:buClr>
                <a:srgbClr val="202124"/>
              </a:buClr>
              <a:buSzPts val="1800"/>
              <a:buChar char="●"/>
            </a:pPr>
            <a:r>
              <a:rPr lang="en">
                <a:solidFill>
                  <a:srgbClr val="1F1F1F"/>
                </a:solidFill>
                <a:highlight>
                  <a:srgbClr val="FFFFFF"/>
                </a:highlight>
              </a:rPr>
              <a:t>Free, community-based gathering for parents and caregivers</a:t>
            </a:r>
            <a:endParaRPr>
              <a:solidFill>
                <a:srgbClr val="1F1F1F"/>
              </a:solidFill>
              <a:highlight>
                <a:srgbClr val="FFFFFF"/>
              </a:highlight>
            </a:endParaRPr>
          </a:p>
          <a:p>
            <a:pPr indent="-342900" lvl="0" marL="457200" marR="228600" rtl="0" algn="l">
              <a:lnSpc>
                <a:spcPct val="80000"/>
              </a:lnSpc>
              <a:spcBef>
                <a:spcPts val="0"/>
              </a:spcBef>
              <a:spcAft>
                <a:spcPts val="0"/>
              </a:spcAft>
              <a:buClr>
                <a:srgbClr val="202124"/>
              </a:buClr>
              <a:buSzPts val="1800"/>
              <a:buChar char="●"/>
            </a:pPr>
            <a:r>
              <a:rPr lang="en">
                <a:solidFill>
                  <a:srgbClr val="1F1F1F"/>
                </a:solidFill>
                <a:highlight>
                  <a:srgbClr val="FFFFFF"/>
                </a:highlight>
              </a:rPr>
              <a:t>Led by Dr. Heather of Fern Physical Therapy, a sports and pelvic floor physical therapist</a:t>
            </a:r>
            <a:endParaRPr>
              <a:solidFill>
                <a:srgbClr val="1F1F1F"/>
              </a:solidFill>
              <a:highlight>
                <a:srgbClr val="FFFFFF"/>
              </a:highlight>
            </a:endParaRPr>
          </a:p>
          <a:p>
            <a:pPr indent="-342900" lvl="0" marL="457200" marR="228600" rtl="0" algn="l">
              <a:lnSpc>
                <a:spcPct val="80000"/>
              </a:lnSpc>
              <a:spcBef>
                <a:spcPts val="0"/>
              </a:spcBef>
              <a:spcAft>
                <a:spcPts val="0"/>
              </a:spcAft>
              <a:buClr>
                <a:srgbClr val="202124"/>
              </a:buClr>
              <a:buSzPts val="1800"/>
              <a:buChar char="●"/>
            </a:pPr>
            <a:r>
              <a:rPr lang="en">
                <a:solidFill>
                  <a:srgbClr val="1F1F1F"/>
                </a:solidFill>
                <a:highlight>
                  <a:srgbClr val="FFFFFF"/>
                </a:highlight>
              </a:rPr>
              <a:t>Offers a supportive space to move your body safely, ask questions, and connect with other parents and caregivers</a:t>
            </a:r>
            <a:endParaRPr>
              <a:solidFill>
                <a:srgbClr val="1F1F1F"/>
              </a:solidFill>
              <a:highlight>
                <a:srgbClr val="FFFFFF"/>
              </a:highlight>
            </a:endParaRPr>
          </a:p>
          <a:p>
            <a:pPr indent="-342900" lvl="0" marL="457200" marR="228600" rtl="0" algn="l">
              <a:lnSpc>
                <a:spcPct val="80000"/>
              </a:lnSpc>
              <a:spcBef>
                <a:spcPts val="0"/>
              </a:spcBef>
              <a:spcAft>
                <a:spcPts val="0"/>
              </a:spcAft>
              <a:buClr>
                <a:srgbClr val="202124"/>
              </a:buClr>
              <a:buSzPts val="1800"/>
              <a:buChar char="●"/>
            </a:pPr>
            <a:r>
              <a:rPr lang="en">
                <a:solidFill>
                  <a:srgbClr val="1F1F1F"/>
                </a:solidFill>
                <a:highlight>
                  <a:srgbClr val="FFFFFF"/>
                </a:highlight>
              </a:rPr>
              <a:t>Meets once a month from 12–2+ at Brewtus Roasting → optional walk on the Rail Trail (12–1) → coffee + connection (1–2+)</a:t>
            </a:r>
            <a:endParaRPr>
              <a:solidFill>
                <a:srgbClr val="1F1F1F"/>
              </a:solidFill>
              <a:highlight>
                <a:srgbClr val="FFFFFF"/>
              </a:highlight>
            </a:endParaRPr>
          </a:p>
          <a:p>
            <a:pPr indent="-342900" lvl="0" marL="457200" marR="228600" rtl="0" algn="l">
              <a:lnSpc>
                <a:spcPct val="80000"/>
              </a:lnSpc>
              <a:spcBef>
                <a:spcPts val="0"/>
              </a:spcBef>
              <a:spcAft>
                <a:spcPts val="0"/>
              </a:spcAft>
              <a:buClr>
                <a:srgbClr val="202124"/>
              </a:buClr>
              <a:buSzPts val="1800"/>
              <a:buChar char="●"/>
            </a:pPr>
            <a:r>
              <a:rPr lang="en">
                <a:solidFill>
                  <a:srgbClr val="1F1F1F"/>
                </a:solidFill>
                <a:highlight>
                  <a:srgbClr val="FFFFFF"/>
                </a:highlight>
              </a:rPr>
              <a:t>Designed to be low-pressure and flexible (walk, don’t walk, come late, leave early)</a:t>
            </a:r>
            <a:endParaRPr>
              <a:solidFill>
                <a:srgbClr val="1F1F1F"/>
              </a:solidFill>
              <a:highlight>
                <a:srgbClr val="FFFFFF"/>
              </a:highlight>
            </a:endParaRPr>
          </a:p>
          <a:p>
            <a:pPr indent="-342900" lvl="0" marL="457200" marR="228600" rtl="0" algn="l">
              <a:lnSpc>
                <a:spcPct val="80000"/>
              </a:lnSpc>
              <a:spcBef>
                <a:spcPts val="0"/>
              </a:spcBef>
              <a:spcAft>
                <a:spcPts val="0"/>
              </a:spcAft>
              <a:buClr>
                <a:srgbClr val="202124"/>
              </a:buClr>
              <a:buSzPts val="1800"/>
              <a:buChar char="●"/>
            </a:pPr>
            <a:r>
              <a:rPr lang="en">
                <a:solidFill>
                  <a:srgbClr val="1F1F1F"/>
                </a:solidFill>
                <a:highlight>
                  <a:srgbClr val="FFFFFF"/>
                </a:highlight>
              </a:rPr>
              <a:t>Babies, toddlers, and kids always welcome (bikes, scooters, strollers + carriers encouraged)</a:t>
            </a:r>
            <a:endParaRPr>
              <a:solidFill>
                <a:srgbClr val="1F1F1F"/>
              </a:solidFill>
              <a:highlight>
                <a:srgbClr val="FFFFFF"/>
              </a:highlight>
            </a:endParaRPr>
          </a:p>
          <a:p>
            <a:pPr indent="-342900" lvl="0" marL="457200" marR="228600" rtl="0" algn="l">
              <a:lnSpc>
                <a:spcPct val="80000"/>
              </a:lnSpc>
              <a:spcBef>
                <a:spcPts val="0"/>
              </a:spcBef>
              <a:spcAft>
                <a:spcPts val="0"/>
              </a:spcAft>
              <a:buClr>
                <a:srgbClr val="202124"/>
              </a:buClr>
              <a:buSzPts val="1800"/>
              <a:buChar char="●"/>
            </a:pPr>
            <a:r>
              <a:rPr lang="en">
                <a:solidFill>
                  <a:srgbClr val="1F1F1F"/>
                </a:solidFill>
                <a:highlight>
                  <a:srgbClr val="FFFFFF"/>
                </a:highlight>
              </a:rPr>
              <a:t>A space to feel less alone while building strength and community</a:t>
            </a:r>
            <a:endParaRPr>
              <a:solidFill>
                <a:srgbClr val="1F1F1F"/>
              </a:solidFill>
              <a:highlight>
                <a:srgbClr val="FFFFFF"/>
              </a:highlight>
            </a:endParaRPr>
          </a:p>
          <a:p>
            <a:pPr indent="-342900" lvl="0" marL="457200" marR="228600" rtl="0" algn="l">
              <a:lnSpc>
                <a:spcPct val="80000"/>
              </a:lnSpc>
              <a:spcBef>
                <a:spcPts val="0"/>
              </a:spcBef>
              <a:spcAft>
                <a:spcPts val="0"/>
              </a:spcAft>
              <a:buClr>
                <a:srgbClr val="202124"/>
              </a:buClr>
              <a:buSzPts val="1800"/>
              <a:buChar char="●"/>
            </a:pPr>
            <a:r>
              <a:rPr lang="en">
                <a:solidFill>
                  <a:srgbClr val="1F1F1F"/>
                </a:solidFill>
                <a:highlight>
                  <a:srgbClr val="FFFFFF"/>
                </a:highlight>
              </a:rPr>
              <a:t>No registration required—just show up</a:t>
            </a:r>
            <a:endParaRPr>
              <a:solidFill>
                <a:srgbClr val="1F1F1F"/>
              </a:solidFill>
              <a:highlight>
                <a:srgbClr val="FFFFFF"/>
              </a:highlight>
            </a:endParaRPr>
          </a:p>
          <a:p>
            <a:pPr indent="-342900" lvl="0" marL="457200" marR="228600" rtl="0" algn="l">
              <a:lnSpc>
                <a:spcPct val="80000"/>
              </a:lnSpc>
              <a:spcBef>
                <a:spcPts val="0"/>
              </a:spcBef>
              <a:spcAft>
                <a:spcPts val="0"/>
              </a:spcAft>
              <a:buClr>
                <a:srgbClr val="202124"/>
              </a:buClr>
              <a:buSzPts val="1800"/>
              <a:buChar char="●"/>
            </a:pPr>
            <a:r>
              <a:rPr lang="en">
                <a:solidFill>
                  <a:srgbClr val="1F1F1F"/>
                </a:solidFill>
                <a:highlight>
                  <a:srgbClr val="FFFFFF"/>
                </a:highlight>
              </a:rPr>
              <a:t>Dates are posted on social media</a:t>
            </a:r>
            <a:endParaRPr>
              <a:solidFill>
                <a:srgbClr val="202124"/>
              </a:solidFill>
              <a:highlight>
                <a:srgbClr val="FFFFFF"/>
              </a:highlight>
            </a:endParaRPr>
          </a:p>
          <a:p>
            <a:pPr indent="0" lvl="0" marL="0" marR="228600" rtl="0" algn="l">
              <a:lnSpc>
                <a:spcPct val="80000"/>
              </a:lnSpc>
              <a:spcBef>
                <a:spcPts val="1800"/>
              </a:spcBef>
              <a:spcAft>
                <a:spcPts val="1800"/>
              </a:spcAft>
              <a:buSzPts val="1800"/>
              <a:buNone/>
            </a:pPr>
            <a:r>
              <a:rPr lang="en" sz="2000" u="sng">
                <a:solidFill>
                  <a:schemeClr val="accent5"/>
                </a:solidFill>
                <a:hlinkClick r:id="rId3">
                  <a:extLst>
                    <a:ext uri="{A12FA001-AC4F-418D-AE19-62706E023703}">
                      <ahyp:hlinkClr val="tx"/>
                    </a:ext>
                  </a:extLst>
                </a:hlinkClick>
              </a:rPr>
              <a:t>Website</a:t>
            </a:r>
            <a:r>
              <a:rPr lang="en" sz="2000"/>
              <a:t>, </a:t>
            </a:r>
            <a:r>
              <a:rPr lang="en" sz="2000" u="sng">
                <a:solidFill>
                  <a:schemeClr val="hlink"/>
                </a:solidFill>
                <a:highlight>
                  <a:srgbClr val="FFFFFF"/>
                </a:highlight>
                <a:hlinkClick r:id="rId4"/>
              </a:rPr>
              <a:t>Facebook</a:t>
            </a:r>
            <a:r>
              <a:rPr lang="en" sz="2000"/>
              <a:t>, </a:t>
            </a:r>
            <a:r>
              <a:rPr lang="en" sz="2000" u="sng">
                <a:solidFill>
                  <a:schemeClr val="hlink"/>
                </a:solidFill>
                <a:hlinkClick r:id="rId5"/>
              </a:rPr>
              <a:t>Instagram</a:t>
            </a:r>
            <a:endParaRPr sz="2000"/>
          </a:p>
        </p:txBody>
      </p:sp>
      <p:pic>
        <p:nvPicPr>
          <p:cNvPr id="373" name="Google Shape;373;p22" title="FernLogo-RectangularSign-Green - Heather Tremblay.png"/>
          <p:cNvPicPr preferRelativeResize="0"/>
          <p:nvPr/>
        </p:nvPicPr>
        <p:blipFill>
          <a:blip r:embed="rId6">
            <a:alphaModFix/>
          </a:blip>
          <a:stretch>
            <a:fillRect/>
          </a:stretch>
        </p:blipFill>
        <p:spPr>
          <a:xfrm>
            <a:off x="6737675" y="4005225"/>
            <a:ext cx="2094623" cy="90924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g3cb9eea9599_0_36"/>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East518 Forest Romps    </a:t>
            </a:r>
            <a:r>
              <a:rPr lang="en" sz="2200"/>
              <a:t>				       -Kerrianne Durivage</a:t>
            </a:r>
            <a:endParaRPr sz="2200"/>
          </a:p>
        </p:txBody>
      </p:sp>
      <p:sp>
        <p:nvSpPr>
          <p:cNvPr id="379" name="Google Shape;379;g3cb9eea9599_0_3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42900" lvl="0" marL="457200" marR="228600" rtl="0" algn="l">
              <a:lnSpc>
                <a:spcPct val="150000"/>
              </a:lnSpc>
              <a:spcBef>
                <a:spcPts val="900"/>
              </a:spcBef>
              <a:spcAft>
                <a:spcPts val="0"/>
              </a:spcAft>
              <a:buClr>
                <a:schemeClr val="accent1"/>
              </a:buClr>
              <a:buSzPts val="1800"/>
              <a:buChar char="●"/>
            </a:pPr>
            <a:r>
              <a:rPr lang="en">
                <a:solidFill>
                  <a:schemeClr val="accent1"/>
                </a:solidFill>
              </a:rPr>
              <a:t>Regularly scheduled Forest </a:t>
            </a:r>
            <a:r>
              <a:rPr lang="en">
                <a:solidFill>
                  <a:schemeClr val="accent1"/>
                </a:solidFill>
              </a:rPr>
              <a:t>meetups</a:t>
            </a:r>
            <a:r>
              <a:rPr lang="en">
                <a:solidFill>
                  <a:schemeClr val="accent1"/>
                </a:solidFill>
              </a:rPr>
              <a:t> for moms, babies, toddlers, and others, east of the Hudson river!</a:t>
            </a:r>
            <a:endParaRPr>
              <a:solidFill>
                <a:schemeClr val="accent1"/>
              </a:solidFill>
              <a:highlight>
                <a:srgbClr val="FFFFFF"/>
              </a:highlight>
            </a:endParaRPr>
          </a:p>
          <a:p>
            <a:pPr indent="-342900" lvl="0" marL="457200" marR="228600" rtl="0" algn="l">
              <a:lnSpc>
                <a:spcPct val="150000"/>
              </a:lnSpc>
              <a:spcBef>
                <a:spcPts val="0"/>
              </a:spcBef>
              <a:spcAft>
                <a:spcPts val="0"/>
              </a:spcAft>
              <a:buClr>
                <a:schemeClr val="accent1"/>
              </a:buClr>
              <a:buSzPts val="1800"/>
              <a:buChar char="●"/>
            </a:pPr>
            <a:r>
              <a:rPr lang="en">
                <a:solidFill>
                  <a:srgbClr val="1F1F1F"/>
                </a:solidFill>
                <a:highlight>
                  <a:srgbClr val="FFFFFF"/>
                </a:highlight>
              </a:rPr>
              <a:t>A Walking Group where anyone is eligible</a:t>
            </a:r>
            <a:endParaRPr>
              <a:solidFill>
                <a:srgbClr val="1F1F1F"/>
              </a:solidFill>
              <a:highlight>
                <a:srgbClr val="FFFFFF"/>
              </a:highlight>
            </a:endParaRPr>
          </a:p>
          <a:p>
            <a:pPr indent="-342900" lvl="0" marL="457200" marR="228600" rtl="0" algn="l">
              <a:lnSpc>
                <a:spcPct val="150000"/>
              </a:lnSpc>
              <a:spcBef>
                <a:spcPts val="0"/>
              </a:spcBef>
              <a:spcAft>
                <a:spcPts val="0"/>
              </a:spcAft>
              <a:buClr>
                <a:schemeClr val="accent1"/>
              </a:buClr>
              <a:buSzPts val="1800"/>
              <a:buChar char="●"/>
            </a:pPr>
            <a:r>
              <a:rPr lang="en">
                <a:solidFill>
                  <a:srgbClr val="1F1F1F"/>
                </a:solidFill>
                <a:highlight>
                  <a:srgbClr val="FFFFFF"/>
                </a:highlight>
              </a:rPr>
              <a:t>Weekend and weekday times, lots of outdoor walks, but some walks in museums and other indoor locations.</a:t>
            </a:r>
            <a:endParaRPr>
              <a:solidFill>
                <a:schemeClr val="accent1"/>
              </a:solidFill>
            </a:endParaRPr>
          </a:p>
          <a:p>
            <a:pPr indent="0" lvl="0" marL="0" rtl="0" algn="l">
              <a:lnSpc>
                <a:spcPct val="100000"/>
              </a:lnSpc>
              <a:spcBef>
                <a:spcPts val="1800"/>
              </a:spcBef>
              <a:spcAft>
                <a:spcPts val="0"/>
              </a:spcAft>
              <a:buNone/>
            </a:pPr>
            <a:r>
              <a:rPr lang="en" sz="2000" u="sng">
                <a:solidFill>
                  <a:schemeClr val="hlink"/>
                </a:solidFill>
                <a:hlinkClick r:id="rId3"/>
              </a:rPr>
              <a:t>F</a:t>
            </a:r>
            <a:r>
              <a:rPr lang="en" sz="2000" u="sng">
                <a:solidFill>
                  <a:schemeClr val="hlink"/>
                </a:solidFill>
                <a:hlinkClick r:id="rId4"/>
              </a:rPr>
              <a:t>acebook</a:t>
            </a:r>
            <a:endParaRPr sz="2000">
              <a:solidFill>
                <a:schemeClr val="accent1"/>
              </a:solidFill>
            </a:endParaRPr>
          </a:p>
        </p:txBody>
      </p:sp>
      <p:pic>
        <p:nvPicPr>
          <p:cNvPr id="380" name="Google Shape;380;g3cb9eea9599_0_36" title="Screenshot 2026-02-27 at 9.24.15 AM.png"/>
          <p:cNvPicPr preferRelativeResize="0"/>
          <p:nvPr/>
        </p:nvPicPr>
        <p:blipFill>
          <a:blip r:embed="rId5">
            <a:alphaModFix/>
          </a:blip>
          <a:stretch>
            <a:fillRect/>
          </a:stretch>
        </p:blipFill>
        <p:spPr>
          <a:xfrm>
            <a:off x="6024924" y="3223760"/>
            <a:ext cx="2807375" cy="134510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29"/>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Book Clubs</a:t>
            </a:r>
            <a:endParaRPr>
              <a:solidFill>
                <a:schemeClr val="accent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g39584d80795_0_4"/>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Mother Henn LLC 								    </a:t>
            </a:r>
            <a:r>
              <a:rPr lang="en" sz="2200"/>
              <a:t>-Haley Henn*</a:t>
            </a:r>
            <a:endParaRPr sz="2200"/>
          </a:p>
        </p:txBody>
      </p:sp>
      <p:sp>
        <p:nvSpPr>
          <p:cNvPr id="391" name="Google Shape;391;g39584d80795_0_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49250" lvl="0" marL="457200" marR="228600" rtl="0" algn="l">
              <a:lnSpc>
                <a:spcPct val="100000"/>
              </a:lnSpc>
              <a:spcBef>
                <a:spcPts val="900"/>
              </a:spcBef>
              <a:spcAft>
                <a:spcPts val="0"/>
              </a:spcAft>
              <a:buClr>
                <a:schemeClr val="accent1"/>
              </a:buClr>
              <a:buSzPts val="1900"/>
              <a:buChar char="●"/>
            </a:pPr>
            <a:r>
              <a:rPr lang="en" sz="1900">
                <a:solidFill>
                  <a:schemeClr val="accent1"/>
                </a:solidFill>
                <a:highlight>
                  <a:srgbClr val="FFFFFF"/>
                </a:highlight>
              </a:rPr>
              <a:t>Caregiver Conversations Book Club (An education-based parenting support group. Parents are welcome to come for the company even if they don't read the book)</a:t>
            </a:r>
            <a:endParaRPr sz="1900">
              <a:solidFill>
                <a:schemeClr val="accent1"/>
              </a:solidFill>
              <a:highlight>
                <a:srgbClr val="FFFFFF"/>
              </a:highlight>
            </a:endParaRPr>
          </a:p>
          <a:p>
            <a:pPr indent="-349250" lvl="0" marL="457200" marR="228600" rtl="0" algn="l">
              <a:lnSpc>
                <a:spcPct val="100000"/>
              </a:lnSpc>
              <a:spcBef>
                <a:spcPts val="0"/>
              </a:spcBef>
              <a:spcAft>
                <a:spcPts val="0"/>
              </a:spcAft>
              <a:buClr>
                <a:schemeClr val="accent1"/>
              </a:buClr>
              <a:buSzPts val="1900"/>
              <a:buChar char="●"/>
            </a:pPr>
            <a:r>
              <a:rPr lang="en" sz="1900">
                <a:solidFill>
                  <a:schemeClr val="accent1"/>
                </a:solidFill>
                <a:highlight>
                  <a:srgbClr val="FFFFFF"/>
                </a:highlight>
              </a:rPr>
              <a:t>Open to all caregivers.</a:t>
            </a:r>
            <a:endParaRPr sz="1900">
              <a:solidFill>
                <a:schemeClr val="accent1"/>
              </a:solidFill>
              <a:highlight>
                <a:srgbClr val="FFFFFF"/>
              </a:highlight>
            </a:endParaRPr>
          </a:p>
          <a:p>
            <a:pPr indent="-349250" lvl="0" marL="457200" marR="228600" rtl="0" algn="l">
              <a:lnSpc>
                <a:spcPct val="100000"/>
              </a:lnSpc>
              <a:spcBef>
                <a:spcPts val="0"/>
              </a:spcBef>
              <a:spcAft>
                <a:spcPts val="0"/>
              </a:spcAft>
              <a:buClr>
                <a:schemeClr val="accent1"/>
              </a:buClr>
              <a:buSzPts val="1900"/>
              <a:buChar char="●"/>
            </a:pPr>
            <a:r>
              <a:rPr lang="en" sz="1900">
                <a:solidFill>
                  <a:schemeClr val="accent1"/>
                </a:solidFill>
                <a:highlight>
                  <a:srgbClr val="FFFFFF"/>
                </a:highlight>
              </a:rPr>
              <a:t>Focuses on one book each month that covers various topics relating to parenthood. While conversation is great when everyone has read the book, parents are welcome to come even if they haven't read the book (because parenting is busy!) if they just want to hear the highlights from others, or be with people interested in parenting topics.</a:t>
            </a:r>
            <a:endParaRPr sz="1900">
              <a:solidFill>
                <a:schemeClr val="accent1"/>
              </a:solidFill>
              <a:highlight>
                <a:srgbClr val="FFFFFF"/>
              </a:highlight>
            </a:endParaRPr>
          </a:p>
          <a:p>
            <a:pPr indent="-349250" lvl="0" marL="457200" marR="228600" rtl="0" algn="l">
              <a:lnSpc>
                <a:spcPct val="100000"/>
              </a:lnSpc>
              <a:spcBef>
                <a:spcPts val="0"/>
              </a:spcBef>
              <a:spcAft>
                <a:spcPts val="0"/>
              </a:spcAft>
              <a:buClr>
                <a:schemeClr val="accent1"/>
              </a:buClr>
              <a:buSzPts val="1900"/>
              <a:buChar char="●"/>
            </a:pPr>
            <a:r>
              <a:rPr lang="en" sz="1900">
                <a:solidFill>
                  <a:schemeClr val="accent1"/>
                </a:solidFill>
                <a:highlight>
                  <a:srgbClr val="FFFFFF"/>
                </a:highlight>
              </a:rPr>
              <a:t>Also offers postpartum doula and sleep consulting* </a:t>
            </a:r>
            <a:endParaRPr sz="1900">
              <a:solidFill>
                <a:schemeClr val="accent1"/>
              </a:solidFill>
              <a:highlight>
                <a:srgbClr val="FFFFFF"/>
              </a:highlight>
            </a:endParaRPr>
          </a:p>
          <a:p>
            <a:pPr indent="0" lvl="0" marL="0" marR="228600" rtl="0" algn="l">
              <a:lnSpc>
                <a:spcPct val="100000"/>
              </a:lnSpc>
              <a:spcBef>
                <a:spcPts val="1800"/>
              </a:spcBef>
              <a:spcAft>
                <a:spcPts val="1800"/>
              </a:spcAft>
              <a:buNone/>
            </a:pPr>
            <a:r>
              <a:rPr lang="en" sz="2000" u="sng">
                <a:solidFill>
                  <a:schemeClr val="hlink"/>
                </a:solidFill>
                <a:highlight>
                  <a:srgbClr val="FFFFFF"/>
                </a:highlight>
                <a:hlinkClick r:id="rId3"/>
              </a:rPr>
              <a:t>Facebook</a:t>
            </a:r>
            <a:r>
              <a:rPr lang="en" sz="2000">
                <a:solidFill>
                  <a:schemeClr val="accent1"/>
                </a:solidFill>
                <a:highlight>
                  <a:srgbClr val="FFFFFF"/>
                </a:highlight>
              </a:rPr>
              <a:t>, </a:t>
            </a:r>
            <a:r>
              <a:rPr lang="en" sz="2000" u="sng">
                <a:solidFill>
                  <a:schemeClr val="hlink"/>
                </a:solidFill>
                <a:highlight>
                  <a:srgbClr val="FFFFFF"/>
                </a:highlight>
                <a:hlinkClick r:id="rId4"/>
              </a:rPr>
              <a:t>Website</a:t>
            </a:r>
            <a:r>
              <a:rPr lang="en" sz="2000">
                <a:solidFill>
                  <a:schemeClr val="accent1"/>
                </a:solidFill>
                <a:highlight>
                  <a:srgbClr val="FFFFFF"/>
                </a:highlight>
              </a:rPr>
              <a:t>, </a:t>
            </a:r>
            <a:r>
              <a:rPr lang="en" sz="2000" u="sng">
                <a:solidFill>
                  <a:schemeClr val="accent5"/>
                </a:solidFill>
                <a:highlight>
                  <a:srgbClr val="FFFFFF"/>
                </a:highlight>
                <a:hlinkClick r:id="rId5">
                  <a:extLst>
                    <a:ext uri="{A12FA001-AC4F-418D-AE19-62706E023703}">
                      <ahyp:hlinkClr val="tx"/>
                    </a:ext>
                  </a:extLst>
                </a:hlinkClick>
              </a:rPr>
              <a:t>Email</a:t>
            </a:r>
            <a:r>
              <a:rPr lang="en" sz="2000">
                <a:solidFill>
                  <a:schemeClr val="accent1"/>
                </a:solidFill>
                <a:highlight>
                  <a:srgbClr val="FFFFFF"/>
                </a:highlight>
              </a:rPr>
              <a:t> </a:t>
            </a:r>
            <a:r>
              <a:rPr lang="en" sz="2000">
                <a:solidFill>
                  <a:schemeClr val="accent1"/>
                </a:solidFill>
                <a:highlight>
                  <a:srgbClr val="FFFFFF"/>
                </a:highlight>
              </a:rPr>
              <a:t>and the </a:t>
            </a:r>
            <a:r>
              <a:rPr lang="en" sz="2000" u="sng">
                <a:solidFill>
                  <a:schemeClr val="hlink"/>
                </a:solidFill>
                <a:highlight>
                  <a:srgbClr val="FFFFFF"/>
                </a:highlight>
                <a:hlinkClick r:id="rId6"/>
              </a:rPr>
              <a:t>Book Clubs app </a:t>
            </a:r>
            <a:endParaRPr sz="2000">
              <a:solidFill>
                <a:schemeClr val="accent1"/>
              </a:solidFill>
            </a:endParaRPr>
          </a:p>
        </p:txBody>
      </p:sp>
      <p:pic>
        <p:nvPicPr>
          <p:cNvPr id="392" name="Google Shape;392;g39584d80795_0_4" title="Copy of M THER (1) - Haley Henn.jpg"/>
          <p:cNvPicPr preferRelativeResize="0"/>
          <p:nvPr/>
        </p:nvPicPr>
        <p:blipFill rotWithShape="1">
          <a:blip r:embed="rId7">
            <a:alphaModFix/>
          </a:blip>
          <a:srcRect b="34237" l="0" r="0" t="33831"/>
          <a:stretch/>
        </p:blipFill>
        <p:spPr>
          <a:xfrm>
            <a:off x="6237950" y="3982625"/>
            <a:ext cx="2594350" cy="828425"/>
          </a:xfrm>
          <a:prstGeom prst="rect">
            <a:avLst/>
          </a:prstGeom>
          <a:noFill/>
          <a:ln>
            <a:noFill/>
          </a:ln>
        </p:spPr>
      </p:pic>
      <p:sp>
        <p:nvSpPr>
          <p:cNvPr id="393" name="Google Shape;393;g39584d80795_0_4"/>
          <p:cNvSpPr txBox="1"/>
          <p:nvPr/>
        </p:nvSpPr>
        <p:spPr>
          <a:xfrm>
            <a:off x="3157800" y="4630125"/>
            <a:ext cx="2828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Lato"/>
                <a:ea typeface="Lato"/>
                <a:cs typeface="Lato"/>
                <a:sym typeface="Lato"/>
              </a:rPr>
              <a:t>*for a reasonable fee</a:t>
            </a:r>
            <a:endParaRPr sz="1800">
              <a:solidFill>
                <a:schemeClr val="dk2"/>
              </a:solidFill>
              <a:latin typeface="Lato"/>
              <a:ea typeface="Lato"/>
              <a:cs typeface="Lato"/>
              <a:sym typeface="Lat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g3964dd75dd6_0_23"/>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t>518 Mom Book Club 						  </a:t>
            </a:r>
            <a:r>
              <a:rPr lang="en" sz="2200"/>
              <a:t>-Shannon DuGuay</a:t>
            </a:r>
            <a:endParaRPr sz="2200"/>
          </a:p>
        </p:txBody>
      </p:sp>
      <p:sp>
        <p:nvSpPr>
          <p:cNvPr id="399" name="Google Shape;399;g3964dd75dd6_0_23"/>
          <p:cNvSpPr txBox="1"/>
          <p:nvPr>
            <p:ph idx="1" type="body"/>
          </p:nvPr>
        </p:nvSpPr>
        <p:spPr>
          <a:xfrm>
            <a:off x="311700" y="1152475"/>
            <a:ext cx="8520600" cy="3850800"/>
          </a:xfrm>
          <a:prstGeom prst="rect">
            <a:avLst/>
          </a:prstGeom>
          <a:noFill/>
          <a:ln>
            <a:noFill/>
          </a:ln>
        </p:spPr>
        <p:txBody>
          <a:bodyPr anchorCtr="0" anchor="t" bIns="91425" lIns="91425" spcFirstLastPara="1" rIns="91425" wrap="square" tIns="91425">
            <a:noAutofit/>
          </a:bodyPr>
          <a:lstStyle/>
          <a:p>
            <a:pPr indent="0" lvl="0" marL="0" marR="228600" rtl="0" algn="l">
              <a:lnSpc>
                <a:spcPct val="100000"/>
              </a:lnSpc>
              <a:spcBef>
                <a:spcPts val="0"/>
              </a:spcBef>
              <a:spcAft>
                <a:spcPts val="0"/>
              </a:spcAft>
              <a:buNone/>
            </a:pPr>
            <a:r>
              <a:rPr lang="en" sz="1700">
                <a:solidFill>
                  <a:srgbClr val="1F1F1F"/>
                </a:solidFill>
                <a:highlight>
                  <a:srgbClr val="FFFFFF"/>
                </a:highlight>
                <a:latin typeface="Roboto"/>
                <a:ea typeface="Roboto"/>
                <a:cs typeface="Roboto"/>
                <a:sym typeface="Roboto"/>
              </a:rPr>
              <a:t>In-person and online book club via Facebook, Fable, and StoryGraph</a:t>
            </a:r>
            <a:endParaRPr sz="1700">
              <a:solidFill>
                <a:srgbClr val="1F1F1F"/>
              </a:solidFill>
              <a:highlight>
                <a:srgbClr val="FFFFFF"/>
              </a:highlight>
              <a:latin typeface="Roboto"/>
              <a:ea typeface="Roboto"/>
              <a:cs typeface="Roboto"/>
              <a:sym typeface="Roboto"/>
            </a:endParaRPr>
          </a:p>
          <a:p>
            <a:pPr indent="-336550" lvl="0" marL="457200" marR="228600" rtl="0" algn="l">
              <a:lnSpc>
                <a:spcPct val="100000"/>
              </a:lnSpc>
              <a:spcBef>
                <a:spcPts val="0"/>
              </a:spcBef>
              <a:spcAft>
                <a:spcPts val="0"/>
              </a:spcAft>
              <a:buClr>
                <a:srgbClr val="1F1F1F"/>
              </a:buClr>
              <a:buSzPts val="1700"/>
              <a:buFont typeface="Roboto"/>
              <a:buChar char="●"/>
            </a:pPr>
            <a:r>
              <a:rPr lang="en" sz="1700">
                <a:solidFill>
                  <a:srgbClr val="1F1F1F"/>
                </a:solidFill>
                <a:highlight>
                  <a:srgbClr val="FFFFFF"/>
                </a:highlight>
                <a:latin typeface="Roboto"/>
                <a:ea typeface="Roboto"/>
                <a:cs typeface="Roboto"/>
                <a:sym typeface="Roboto"/>
              </a:rPr>
              <a:t>Members submit book recommendations quarterly</a:t>
            </a:r>
            <a:endParaRPr sz="1700">
              <a:solidFill>
                <a:srgbClr val="1F1F1F"/>
              </a:solidFill>
              <a:highlight>
                <a:srgbClr val="FFFFFF"/>
              </a:highlight>
              <a:latin typeface="Roboto"/>
              <a:ea typeface="Roboto"/>
              <a:cs typeface="Roboto"/>
              <a:sym typeface="Roboto"/>
            </a:endParaRPr>
          </a:p>
          <a:p>
            <a:pPr indent="-336550" lvl="0" marL="457200" marR="228600" rtl="0" algn="l">
              <a:lnSpc>
                <a:spcPct val="100000"/>
              </a:lnSpc>
              <a:spcBef>
                <a:spcPts val="0"/>
              </a:spcBef>
              <a:spcAft>
                <a:spcPts val="0"/>
              </a:spcAft>
              <a:buClr>
                <a:schemeClr val="accent1"/>
              </a:buClr>
              <a:buSzPts val="1700"/>
              <a:buChar char="●"/>
            </a:pPr>
            <a:r>
              <a:rPr lang="en" sz="1700">
                <a:solidFill>
                  <a:srgbClr val="1F1F1F"/>
                </a:solidFill>
                <a:highlight>
                  <a:srgbClr val="FFFFFF"/>
                </a:highlight>
                <a:latin typeface="Roboto"/>
                <a:ea typeface="Roboto"/>
                <a:cs typeface="Roboto"/>
                <a:sym typeface="Roboto"/>
              </a:rPr>
              <a:t>We vote every 3 months on the next 3 book selections</a:t>
            </a:r>
            <a:endParaRPr sz="1700">
              <a:solidFill>
                <a:srgbClr val="1F1F1F"/>
              </a:solidFill>
              <a:highlight>
                <a:srgbClr val="FFFFFF"/>
              </a:highlight>
              <a:latin typeface="Roboto"/>
              <a:ea typeface="Roboto"/>
              <a:cs typeface="Roboto"/>
              <a:sym typeface="Roboto"/>
            </a:endParaRPr>
          </a:p>
          <a:p>
            <a:pPr indent="-336550" lvl="0" marL="457200" marR="228600" rtl="0" algn="l">
              <a:lnSpc>
                <a:spcPct val="100000"/>
              </a:lnSpc>
              <a:spcBef>
                <a:spcPts val="0"/>
              </a:spcBef>
              <a:spcAft>
                <a:spcPts val="0"/>
              </a:spcAft>
              <a:buClr>
                <a:schemeClr val="accent1"/>
              </a:buClr>
              <a:buSzPts val="1700"/>
              <a:buChar char="●"/>
            </a:pPr>
            <a:r>
              <a:rPr lang="en" sz="1700">
                <a:solidFill>
                  <a:srgbClr val="1F1F1F"/>
                </a:solidFill>
                <a:highlight>
                  <a:srgbClr val="FFFFFF"/>
                </a:highlight>
                <a:latin typeface="Roboto"/>
                <a:ea typeface="Roboto"/>
                <a:cs typeface="Roboto"/>
                <a:sym typeface="Roboto"/>
              </a:rPr>
              <a:t>We meet monthly to discuss the book from the previous month (example: February meeting = January book)</a:t>
            </a:r>
            <a:endParaRPr sz="1700">
              <a:solidFill>
                <a:srgbClr val="1F1F1F"/>
              </a:solidFill>
              <a:highlight>
                <a:srgbClr val="FFFFFF"/>
              </a:highlight>
              <a:latin typeface="Roboto"/>
              <a:ea typeface="Roboto"/>
              <a:cs typeface="Roboto"/>
              <a:sym typeface="Roboto"/>
            </a:endParaRPr>
          </a:p>
          <a:p>
            <a:pPr indent="-336550" lvl="0" marL="457200" marR="228600" rtl="0" algn="l">
              <a:lnSpc>
                <a:spcPct val="100000"/>
              </a:lnSpc>
              <a:spcBef>
                <a:spcPts val="0"/>
              </a:spcBef>
              <a:spcAft>
                <a:spcPts val="0"/>
              </a:spcAft>
              <a:buClr>
                <a:schemeClr val="accent1"/>
              </a:buClr>
              <a:buSzPts val="1700"/>
              <a:buChar char="●"/>
            </a:pPr>
            <a:r>
              <a:rPr lang="en" sz="1700">
                <a:solidFill>
                  <a:srgbClr val="1F1F1F"/>
                </a:solidFill>
                <a:highlight>
                  <a:srgbClr val="FFFFFF"/>
                </a:highlight>
                <a:latin typeface="Roboto"/>
                <a:ea typeface="Roboto"/>
                <a:cs typeface="Roboto"/>
                <a:sym typeface="Roboto"/>
              </a:rPr>
              <a:t>Current in-person meetings are held at the Clifton Park Library</a:t>
            </a:r>
            <a:endParaRPr sz="1700">
              <a:solidFill>
                <a:srgbClr val="1F1F1F"/>
              </a:solidFill>
              <a:highlight>
                <a:srgbClr val="FFFFFF"/>
              </a:highlight>
              <a:latin typeface="Roboto"/>
              <a:ea typeface="Roboto"/>
              <a:cs typeface="Roboto"/>
              <a:sym typeface="Roboto"/>
            </a:endParaRPr>
          </a:p>
          <a:p>
            <a:pPr indent="-336550" lvl="0" marL="457200" marR="228600" rtl="0" algn="l">
              <a:lnSpc>
                <a:spcPct val="100000"/>
              </a:lnSpc>
              <a:spcBef>
                <a:spcPts val="0"/>
              </a:spcBef>
              <a:spcAft>
                <a:spcPts val="0"/>
              </a:spcAft>
              <a:buClr>
                <a:schemeClr val="accent1"/>
              </a:buClr>
              <a:buSzPts val="1700"/>
              <a:buChar char="●"/>
            </a:pPr>
            <a:r>
              <a:rPr lang="en" sz="1700">
                <a:solidFill>
                  <a:srgbClr val="080809"/>
                </a:solidFill>
                <a:highlight>
                  <a:srgbClr val="FFFFFF"/>
                </a:highlight>
              </a:rPr>
              <a:t>New members are always welcome!</a:t>
            </a:r>
            <a:endParaRPr sz="1700">
              <a:solidFill>
                <a:schemeClr val="accent1"/>
              </a:solidFill>
              <a:highlight>
                <a:schemeClr val="lt1"/>
              </a:highlight>
            </a:endParaRPr>
          </a:p>
          <a:p>
            <a:pPr indent="0" lvl="0" marL="0" marR="228600" rtl="0" algn="l">
              <a:lnSpc>
                <a:spcPct val="100000"/>
              </a:lnSpc>
              <a:spcBef>
                <a:spcPts val="0"/>
              </a:spcBef>
              <a:spcAft>
                <a:spcPts val="0"/>
              </a:spcAft>
              <a:buNone/>
            </a:pPr>
            <a:r>
              <a:t/>
            </a:r>
            <a:endParaRPr sz="1100">
              <a:solidFill>
                <a:srgbClr val="000000"/>
              </a:solidFill>
              <a:latin typeface="Arial"/>
              <a:ea typeface="Arial"/>
              <a:cs typeface="Arial"/>
              <a:sym typeface="Arial"/>
            </a:endParaRPr>
          </a:p>
          <a:p>
            <a:pPr indent="0" lvl="0" marL="0" marR="228600" rtl="0" algn="l">
              <a:lnSpc>
                <a:spcPct val="100000"/>
              </a:lnSpc>
              <a:spcBef>
                <a:spcPts val="0"/>
              </a:spcBef>
              <a:spcAft>
                <a:spcPts val="0"/>
              </a:spcAft>
              <a:buNone/>
            </a:pPr>
            <a:r>
              <a:t/>
            </a:r>
            <a:endParaRPr sz="1050">
              <a:solidFill>
                <a:srgbClr val="1F1F1F"/>
              </a:solidFill>
              <a:highlight>
                <a:srgbClr val="FFFFFF"/>
              </a:highlight>
              <a:latin typeface="Roboto"/>
              <a:ea typeface="Roboto"/>
              <a:cs typeface="Roboto"/>
              <a:sym typeface="Roboto"/>
            </a:endParaRPr>
          </a:p>
          <a:p>
            <a:pPr indent="0" lvl="0" marL="0" marR="228600" rtl="0" algn="l">
              <a:lnSpc>
                <a:spcPct val="100000"/>
              </a:lnSpc>
              <a:spcBef>
                <a:spcPts val="0"/>
              </a:spcBef>
              <a:spcAft>
                <a:spcPts val="0"/>
              </a:spcAft>
              <a:buNone/>
            </a:pPr>
            <a:r>
              <a:t/>
            </a:r>
            <a:endParaRPr sz="1700">
              <a:solidFill>
                <a:schemeClr val="accent1"/>
              </a:solidFill>
              <a:highlight>
                <a:schemeClr val="lt1"/>
              </a:highlight>
            </a:endParaRPr>
          </a:p>
          <a:p>
            <a:pPr indent="0" lvl="0" marL="0" marR="228600" rtl="0" algn="l">
              <a:lnSpc>
                <a:spcPct val="100000"/>
              </a:lnSpc>
              <a:spcBef>
                <a:spcPts val="0"/>
              </a:spcBef>
              <a:spcAft>
                <a:spcPts val="0"/>
              </a:spcAft>
              <a:buNone/>
            </a:pPr>
            <a:r>
              <a:t/>
            </a:r>
            <a:endParaRPr sz="1700">
              <a:solidFill>
                <a:srgbClr val="1F1F1F"/>
              </a:solidFill>
              <a:highlight>
                <a:srgbClr val="FFFFFF"/>
              </a:highlight>
              <a:latin typeface="Roboto"/>
              <a:ea typeface="Roboto"/>
              <a:cs typeface="Roboto"/>
              <a:sym typeface="Roboto"/>
            </a:endParaRPr>
          </a:p>
          <a:p>
            <a:pPr indent="0" lvl="0" marL="0" marR="228600" rtl="0" algn="l">
              <a:lnSpc>
                <a:spcPct val="100000"/>
              </a:lnSpc>
              <a:spcBef>
                <a:spcPts val="0"/>
              </a:spcBef>
              <a:spcAft>
                <a:spcPts val="0"/>
              </a:spcAft>
              <a:buNone/>
            </a:pPr>
            <a:r>
              <a:t/>
            </a:r>
            <a:endParaRPr sz="1700">
              <a:solidFill>
                <a:srgbClr val="1F1F1F"/>
              </a:solidFill>
              <a:highlight>
                <a:srgbClr val="FFFFFF"/>
              </a:highlight>
              <a:latin typeface="Roboto"/>
              <a:ea typeface="Roboto"/>
              <a:cs typeface="Roboto"/>
              <a:sym typeface="Roboto"/>
            </a:endParaRPr>
          </a:p>
          <a:p>
            <a:pPr indent="0" lvl="0" marL="0" marR="228600" rtl="0" algn="l">
              <a:lnSpc>
                <a:spcPct val="100000"/>
              </a:lnSpc>
              <a:spcBef>
                <a:spcPts val="0"/>
              </a:spcBef>
              <a:spcAft>
                <a:spcPts val="0"/>
              </a:spcAft>
              <a:buNone/>
            </a:pPr>
            <a:r>
              <a:t/>
            </a:r>
            <a:endParaRPr sz="1700">
              <a:solidFill>
                <a:srgbClr val="1F1F1F"/>
              </a:solidFill>
              <a:highlight>
                <a:srgbClr val="FFFFFF"/>
              </a:highlight>
              <a:latin typeface="Roboto"/>
              <a:ea typeface="Roboto"/>
              <a:cs typeface="Roboto"/>
              <a:sym typeface="Roboto"/>
            </a:endParaRPr>
          </a:p>
          <a:p>
            <a:pPr indent="0" lvl="0" marL="0" marR="228600" rtl="0" algn="l">
              <a:lnSpc>
                <a:spcPct val="100000"/>
              </a:lnSpc>
              <a:spcBef>
                <a:spcPts val="0"/>
              </a:spcBef>
              <a:spcAft>
                <a:spcPts val="0"/>
              </a:spcAft>
              <a:buNone/>
            </a:pPr>
            <a:r>
              <a:rPr lang="en" sz="2000" u="sng">
                <a:solidFill>
                  <a:schemeClr val="hlink"/>
                </a:solidFill>
                <a:highlight>
                  <a:srgbClr val="FFFFFF"/>
                </a:highlight>
                <a:hlinkClick r:id="rId3"/>
              </a:rPr>
              <a:t>Facebook</a:t>
            </a:r>
            <a:endParaRPr sz="2000">
              <a:solidFill>
                <a:schemeClr val="accent1"/>
              </a:solidFill>
            </a:endParaRPr>
          </a:p>
        </p:txBody>
      </p:sp>
      <p:pic>
        <p:nvPicPr>
          <p:cNvPr id="400" name="Google Shape;400;g3964dd75dd6_0_23" title="Screenshot 2026-03-26 at 5.39.00 AM.png"/>
          <p:cNvPicPr preferRelativeResize="0"/>
          <p:nvPr/>
        </p:nvPicPr>
        <p:blipFill rotWithShape="1">
          <a:blip r:embed="rId4">
            <a:alphaModFix/>
          </a:blip>
          <a:srcRect b="0" l="2471" r="-137" t="0"/>
          <a:stretch/>
        </p:blipFill>
        <p:spPr>
          <a:xfrm>
            <a:off x="5849025" y="4083525"/>
            <a:ext cx="2983273" cy="828425"/>
          </a:xfrm>
          <a:prstGeom prst="rect">
            <a:avLst/>
          </a:prstGeom>
          <a:noFill/>
          <a:ln>
            <a:noFill/>
          </a:ln>
        </p:spPr>
      </p:pic>
      <p:sp>
        <p:nvSpPr>
          <p:cNvPr id="401" name="Google Shape;401;g3964dd75dd6_0_23"/>
          <p:cNvSpPr txBox="1"/>
          <p:nvPr/>
        </p:nvSpPr>
        <p:spPr>
          <a:xfrm>
            <a:off x="311700" y="3074350"/>
            <a:ext cx="8256900" cy="1169100"/>
          </a:xfrm>
          <a:prstGeom prst="rect">
            <a:avLst/>
          </a:prstGeom>
          <a:noFill/>
          <a:ln>
            <a:noFill/>
          </a:ln>
        </p:spPr>
        <p:txBody>
          <a:bodyPr anchorCtr="0" anchor="t" bIns="91425" lIns="91425" spcFirstLastPara="1" rIns="91425" wrap="square" tIns="91425">
            <a:noAutofit/>
          </a:bodyPr>
          <a:lstStyle/>
          <a:p>
            <a:pPr indent="0" lvl="0" marL="0" marR="228600" rtl="0" algn="l">
              <a:spcBef>
                <a:spcPts val="0"/>
              </a:spcBef>
              <a:spcAft>
                <a:spcPts val="0"/>
              </a:spcAft>
              <a:buNone/>
            </a:pPr>
            <a:r>
              <a:rPr lang="en" sz="1700">
                <a:solidFill>
                  <a:srgbClr val="1F1F1F"/>
                </a:solidFill>
                <a:highlight>
                  <a:srgbClr val="FFFFFF"/>
                </a:highlight>
                <a:latin typeface="Lato"/>
                <a:ea typeface="Lato"/>
                <a:cs typeface="Lato"/>
                <a:sym typeface="Lato"/>
              </a:rPr>
              <a:t>You are welcome to participate as much or as little as works for your season of life - no pressure, no guilt, just books and community.</a:t>
            </a:r>
            <a:endParaRPr sz="1700">
              <a:solidFill>
                <a:srgbClr val="080809"/>
              </a:solidFill>
              <a:highlight>
                <a:srgbClr val="FFFFFF"/>
              </a:highlight>
              <a:latin typeface="Lato"/>
              <a:ea typeface="Lato"/>
              <a:cs typeface="Lato"/>
              <a:sym typeface="Lato"/>
            </a:endParaRPr>
          </a:p>
          <a:p>
            <a:pPr indent="0" lvl="0" marL="0" marR="228600" rtl="0" algn="l">
              <a:spcBef>
                <a:spcPts val="0"/>
              </a:spcBef>
              <a:spcAft>
                <a:spcPts val="0"/>
              </a:spcAft>
              <a:buNone/>
            </a:pPr>
            <a:r>
              <a:rPr lang="en" sz="1700">
                <a:solidFill>
                  <a:srgbClr val="1F1F1F"/>
                </a:solidFill>
                <a:highlight>
                  <a:srgbClr val="FFFFFF"/>
                </a:highlight>
                <a:latin typeface="Lato"/>
                <a:ea typeface="Lato"/>
                <a:cs typeface="Lato"/>
                <a:sym typeface="Lato"/>
              </a:rPr>
              <a:t>Whether you are here for deep discussions, casual chats, reading challenges, or just book recommendations - you belong here💗</a:t>
            </a:r>
            <a:endParaRPr sz="1700">
              <a:solidFill>
                <a:srgbClr val="1F1F1F"/>
              </a:solidFill>
              <a:highlight>
                <a:srgbClr val="FFFFFF"/>
              </a:highlight>
              <a:latin typeface="Lato"/>
              <a:ea typeface="Lato"/>
              <a:cs typeface="Lato"/>
              <a:sym typeface="Lato"/>
            </a:endParaRPr>
          </a:p>
          <a:p>
            <a:pPr indent="0" lvl="0" marL="0" rtl="0" algn="l">
              <a:spcBef>
                <a:spcPts val="0"/>
              </a:spcBef>
              <a:spcAft>
                <a:spcPts val="0"/>
              </a:spcAft>
              <a:buNone/>
            </a:pPr>
            <a:r>
              <a:t/>
            </a:r>
            <a:endParaRPr sz="1700">
              <a:solidFill>
                <a:schemeClr val="dk2"/>
              </a:solidFill>
              <a:latin typeface="Lato"/>
              <a:ea typeface="Lato"/>
              <a:cs typeface="Lato"/>
              <a:sym typeface="Lato"/>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39728bc9287_0_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Grown Up Book Club*						    </a:t>
            </a:r>
            <a:r>
              <a:rPr lang="en" sz="2150"/>
              <a:t>-Megan Miles</a:t>
            </a:r>
            <a:endParaRPr sz="2150"/>
          </a:p>
        </p:txBody>
      </p:sp>
      <p:sp>
        <p:nvSpPr>
          <p:cNvPr id="407" name="Google Shape;407;g39728bc9287_0_0"/>
          <p:cNvSpPr txBox="1"/>
          <p:nvPr>
            <p:ph idx="1" type="body"/>
          </p:nvPr>
        </p:nvSpPr>
        <p:spPr>
          <a:xfrm>
            <a:off x="311700" y="1152475"/>
            <a:ext cx="8520600" cy="3676500"/>
          </a:xfrm>
          <a:prstGeom prst="rect">
            <a:avLst/>
          </a:prstGeom>
        </p:spPr>
        <p:txBody>
          <a:bodyPr anchorCtr="0" anchor="t" bIns="91425" lIns="91425" spcFirstLastPara="1" rIns="91425" wrap="square" tIns="91425">
            <a:normAutofit lnSpcReduction="10000"/>
          </a:bodyPr>
          <a:lstStyle/>
          <a:p>
            <a:pPr indent="-336550" lvl="0" marL="457200" rtl="0" algn="l">
              <a:spcBef>
                <a:spcPts val="0"/>
              </a:spcBef>
              <a:spcAft>
                <a:spcPts val="0"/>
              </a:spcAft>
              <a:buClr>
                <a:schemeClr val="accent1"/>
              </a:buClr>
              <a:buSzPts val="1700"/>
              <a:buChar char="●"/>
            </a:pPr>
            <a:r>
              <a:rPr lang="en" sz="1700">
                <a:solidFill>
                  <a:schemeClr val="accent1"/>
                </a:solidFill>
                <a:highlight>
                  <a:schemeClr val="lt1"/>
                </a:highlight>
              </a:rPr>
              <a:t>Meets monthly at Play Hollow in Ballston Spa, a storefront and play space with classes and other events</a:t>
            </a:r>
            <a:endParaRPr sz="1700">
              <a:solidFill>
                <a:schemeClr val="accent1"/>
              </a:solidFill>
              <a:highlight>
                <a:schemeClr val="lt1"/>
              </a:highlight>
            </a:endParaRPr>
          </a:p>
          <a:p>
            <a:pPr indent="-336550" lvl="0" marL="457200" rtl="0" algn="l">
              <a:spcBef>
                <a:spcPts val="0"/>
              </a:spcBef>
              <a:spcAft>
                <a:spcPts val="0"/>
              </a:spcAft>
              <a:buClr>
                <a:schemeClr val="accent1"/>
              </a:buClr>
              <a:buSzPts val="1700"/>
              <a:buChar char="●"/>
            </a:pPr>
            <a:r>
              <a:rPr lang="en" sz="1700">
                <a:solidFill>
                  <a:schemeClr val="accent1"/>
                </a:solidFill>
                <a:highlight>
                  <a:schemeClr val="lt1"/>
                </a:highlight>
              </a:rPr>
              <a:t>Next meeting is on </a:t>
            </a:r>
            <a:r>
              <a:rPr b="1" lang="en" sz="1700">
                <a:solidFill>
                  <a:schemeClr val="accent1"/>
                </a:solidFill>
                <a:highlight>
                  <a:schemeClr val="lt1"/>
                </a:highlight>
              </a:rPr>
              <a:t>Wednesday 4/15 at 7pm</a:t>
            </a:r>
            <a:r>
              <a:rPr lang="en" sz="1700">
                <a:solidFill>
                  <a:schemeClr val="accent1"/>
                </a:solidFill>
                <a:highlight>
                  <a:schemeClr val="lt1"/>
                </a:highlight>
              </a:rPr>
              <a:t>! </a:t>
            </a:r>
            <a:endParaRPr sz="1700">
              <a:solidFill>
                <a:schemeClr val="accent1"/>
              </a:solidFill>
              <a:highlight>
                <a:schemeClr val="lt1"/>
              </a:highlight>
            </a:endParaRPr>
          </a:p>
          <a:p>
            <a:pPr indent="-336550" lvl="0" marL="457200" rtl="0" algn="l">
              <a:spcBef>
                <a:spcPts val="0"/>
              </a:spcBef>
              <a:spcAft>
                <a:spcPts val="0"/>
              </a:spcAft>
              <a:buClr>
                <a:schemeClr val="accent1"/>
              </a:buClr>
              <a:buSzPts val="1700"/>
              <a:buChar char="●"/>
            </a:pPr>
            <a:r>
              <a:rPr lang="en" sz="1700">
                <a:solidFill>
                  <a:schemeClr val="accent1"/>
                </a:solidFill>
                <a:highlight>
                  <a:schemeClr val="lt1"/>
                </a:highlight>
              </a:rPr>
              <a:t>Come hang out and discuss whatever books you have been loving lately. We will recap </a:t>
            </a:r>
            <a:r>
              <a:rPr i="1" lang="en" sz="1700">
                <a:solidFill>
                  <a:schemeClr val="accent1"/>
                </a:solidFill>
                <a:highlight>
                  <a:schemeClr val="lt1"/>
                </a:highlight>
              </a:rPr>
              <a:t>The Women</a:t>
            </a:r>
            <a:r>
              <a:rPr lang="en" sz="1700">
                <a:solidFill>
                  <a:schemeClr val="accent1"/>
                </a:solidFill>
                <a:highlight>
                  <a:schemeClr val="lt1"/>
                </a:highlight>
              </a:rPr>
              <a:t> for anyone who participated in our featured read, but all book talk welcome. We will also pick our theme for the coming month.</a:t>
            </a:r>
            <a:endParaRPr sz="1700">
              <a:solidFill>
                <a:schemeClr val="accent1"/>
              </a:solidFill>
              <a:highlight>
                <a:schemeClr val="lt1"/>
              </a:highlight>
            </a:endParaRPr>
          </a:p>
          <a:p>
            <a:pPr indent="-336550" lvl="0" marL="457200" rtl="0" algn="l">
              <a:spcBef>
                <a:spcPts val="0"/>
              </a:spcBef>
              <a:spcAft>
                <a:spcPts val="0"/>
              </a:spcAft>
              <a:buClr>
                <a:schemeClr val="accent1"/>
              </a:buClr>
              <a:buSzPts val="1700"/>
              <a:buChar char="●"/>
            </a:pPr>
            <a:r>
              <a:rPr lang="en" sz="1700">
                <a:solidFill>
                  <a:schemeClr val="accent1"/>
                </a:solidFill>
                <a:highlight>
                  <a:schemeClr val="lt1"/>
                </a:highlight>
              </a:rPr>
              <a:t>Book swag, snacks, and drinks will be served! </a:t>
            </a:r>
            <a:endParaRPr sz="1700">
              <a:solidFill>
                <a:schemeClr val="accent1"/>
              </a:solidFill>
              <a:highlight>
                <a:schemeClr val="lt1"/>
              </a:highlight>
            </a:endParaRPr>
          </a:p>
          <a:p>
            <a:pPr indent="-336550" lvl="0" marL="457200" rtl="0" algn="l">
              <a:spcBef>
                <a:spcPts val="0"/>
              </a:spcBef>
              <a:spcAft>
                <a:spcPts val="0"/>
              </a:spcAft>
              <a:buClr>
                <a:schemeClr val="accent1"/>
              </a:buClr>
              <a:buSzPts val="1700"/>
              <a:buChar char="●"/>
            </a:pPr>
            <a:r>
              <a:rPr lang="en" sz="1700">
                <a:solidFill>
                  <a:schemeClr val="accent1"/>
                </a:solidFill>
                <a:highlight>
                  <a:schemeClr val="lt1"/>
                </a:highlight>
              </a:rPr>
              <a:t>20% off any in store shopping that night for all in attendance</a:t>
            </a:r>
            <a:endParaRPr sz="1700">
              <a:solidFill>
                <a:schemeClr val="accent1"/>
              </a:solidFill>
              <a:highlight>
                <a:schemeClr val="lt1"/>
              </a:highlight>
            </a:endParaRPr>
          </a:p>
          <a:p>
            <a:pPr indent="-336550" lvl="0" marL="457200" rtl="0" algn="l">
              <a:spcBef>
                <a:spcPts val="0"/>
              </a:spcBef>
              <a:spcAft>
                <a:spcPts val="0"/>
              </a:spcAft>
              <a:buClr>
                <a:schemeClr val="accent1"/>
              </a:buClr>
              <a:buSzPts val="1700"/>
              <a:buChar char="●"/>
            </a:pPr>
            <a:r>
              <a:rPr lang="en" sz="1700">
                <a:solidFill>
                  <a:schemeClr val="accent1"/>
                </a:solidFill>
                <a:highlight>
                  <a:schemeClr val="lt1"/>
                </a:highlight>
              </a:rPr>
              <a:t>Also hosts a Mom Night, Monthly Lactation Circle, and kids classes/events routinely</a:t>
            </a:r>
            <a:endParaRPr sz="1700">
              <a:solidFill>
                <a:schemeClr val="accent1"/>
              </a:solidFill>
            </a:endParaRPr>
          </a:p>
          <a:p>
            <a:pPr indent="0" lvl="0" marL="0" rtl="0" algn="l">
              <a:spcBef>
                <a:spcPts val="0"/>
              </a:spcBef>
              <a:spcAft>
                <a:spcPts val="0"/>
              </a:spcAft>
              <a:buNone/>
            </a:pPr>
            <a:r>
              <a:t/>
            </a:r>
            <a:endParaRPr sz="1700">
              <a:solidFill>
                <a:schemeClr val="accent1"/>
              </a:solidFill>
            </a:endParaRPr>
          </a:p>
          <a:p>
            <a:pPr indent="0" lvl="0" marL="0" rtl="0" algn="l">
              <a:spcBef>
                <a:spcPts val="0"/>
              </a:spcBef>
              <a:spcAft>
                <a:spcPts val="0"/>
              </a:spcAft>
              <a:buNone/>
            </a:pPr>
            <a:r>
              <a:rPr lang="en" sz="1700">
                <a:solidFill>
                  <a:schemeClr val="accent1"/>
                </a:solidFill>
              </a:rPr>
              <a:t>*Adults-only due to topics discussed</a:t>
            </a:r>
            <a:endParaRPr sz="1700">
              <a:solidFill>
                <a:schemeClr val="accent1"/>
              </a:solidFill>
            </a:endParaRPr>
          </a:p>
          <a:p>
            <a:pPr indent="0" lvl="0" marL="0" rtl="0" algn="l">
              <a:spcBef>
                <a:spcPts val="0"/>
              </a:spcBef>
              <a:spcAft>
                <a:spcPts val="0"/>
              </a:spcAft>
              <a:buNone/>
            </a:pPr>
            <a:r>
              <a:rPr lang="en" sz="2000" u="sng">
                <a:solidFill>
                  <a:schemeClr val="hlink"/>
                </a:solidFill>
                <a:hlinkClick r:id="rId3"/>
              </a:rPr>
              <a:t>Website</a:t>
            </a:r>
            <a:r>
              <a:rPr lang="en" sz="2000">
                <a:solidFill>
                  <a:schemeClr val="accent1"/>
                </a:solidFill>
              </a:rPr>
              <a:t>, </a:t>
            </a:r>
            <a:r>
              <a:rPr lang="en" sz="2000" u="sng">
                <a:solidFill>
                  <a:schemeClr val="hlink"/>
                </a:solidFill>
                <a:hlinkClick r:id="rId4"/>
              </a:rPr>
              <a:t>Facebook</a:t>
            </a:r>
            <a:r>
              <a:rPr lang="en" sz="2000">
                <a:solidFill>
                  <a:schemeClr val="accent1"/>
                </a:solidFill>
              </a:rPr>
              <a:t>, </a:t>
            </a:r>
            <a:r>
              <a:rPr lang="en" sz="2000" u="sng">
                <a:solidFill>
                  <a:schemeClr val="hlink"/>
                </a:solidFill>
                <a:hlinkClick r:id="rId5"/>
              </a:rPr>
              <a:t>Instagram</a:t>
            </a:r>
            <a:endParaRPr sz="2000">
              <a:solidFill>
                <a:schemeClr val="accent1"/>
              </a:solidFill>
            </a:endParaRPr>
          </a:p>
        </p:txBody>
      </p:sp>
      <p:sp>
        <p:nvSpPr>
          <p:cNvPr id="408" name="Google Shape;408;g39728bc9287_0_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pic>
        <p:nvPicPr>
          <p:cNvPr id="409" name="Google Shape;409;g39728bc9287_0_0"/>
          <p:cNvPicPr preferRelativeResize="0"/>
          <p:nvPr/>
        </p:nvPicPr>
        <p:blipFill rotWithShape="1">
          <a:blip r:embed="rId6">
            <a:alphaModFix/>
          </a:blip>
          <a:srcRect b="-36184" l="0" r="0" t="0"/>
          <a:stretch/>
        </p:blipFill>
        <p:spPr>
          <a:xfrm>
            <a:off x="5701800" y="4054900"/>
            <a:ext cx="3130500" cy="8526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413" name="Shape 413"/>
        <p:cNvGrpSpPr/>
        <p:nvPr/>
      </p:nvGrpSpPr>
      <p:grpSpPr>
        <a:xfrm>
          <a:off x="0" y="0"/>
          <a:ext cx="0" cy="0"/>
          <a:chOff x="0" y="0"/>
          <a:chExt cx="0" cy="0"/>
        </a:xfrm>
      </p:grpSpPr>
      <p:sp>
        <p:nvSpPr>
          <p:cNvPr id="414" name="Google Shape;414;g39584d80795_0_56"/>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Dad Supports</a:t>
            </a:r>
            <a:endParaRPr>
              <a:solidFill>
                <a:schemeClr val="accent2"/>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g39584d80795_0_60"/>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solidFill>
                  <a:srgbClr val="004B86"/>
                </a:solidFill>
              </a:rPr>
              <a:t>Dad_Shift											</a:t>
            </a:r>
            <a:r>
              <a:rPr lang="en" sz="2200">
                <a:solidFill>
                  <a:srgbClr val="004B86"/>
                </a:solidFill>
              </a:rPr>
              <a:t>-Juan Cardona</a:t>
            </a:r>
            <a:endParaRPr sz="2200">
              <a:solidFill>
                <a:srgbClr val="004B86"/>
              </a:solidFill>
            </a:endParaRPr>
          </a:p>
        </p:txBody>
      </p:sp>
      <p:sp>
        <p:nvSpPr>
          <p:cNvPr id="420" name="Google Shape;420;g39584d80795_0_60"/>
          <p:cNvSpPr txBox="1"/>
          <p:nvPr>
            <p:ph idx="1" type="body"/>
          </p:nvPr>
        </p:nvSpPr>
        <p:spPr>
          <a:xfrm>
            <a:off x="311700" y="1017450"/>
            <a:ext cx="8520600" cy="2310600"/>
          </a:xfrm>
          <a:prstGeom prst="rect">
            <a:avLst/>
          </a:prstGeom>
          <a:noFill/>
          <a:ln>
            <a:noFill/>
          </a:ln>
        </p:spPr>
        <p:txBody>
          <a:bodyPr anchorCtr="0" anchor="t" bIns="91425" lIns="91425" spcFirstLastPara="1" rIns="91425" wrap="square" tIns="91425">
            <a:noAutofit/>
          </a:bodyPr>
          <a:lstStyle/>
          <a:p>
            <a:pPr indent="-349250" lvl="0" marL="457200" marR="228600" rtl="0" algn="l">
              <a:lnSpc>
                <a:spcPct val="100000"/>
              </a:lnSpc>
              <a:spcBef>
                <a:spcPts val="900"/>
              </a:spcBef>
              <a:spcAft>
                <a:spcPts val="0"/>
              </a:spcAft>
              <a:buClr>
                <a:schemeClr val="accent1"/>
              </a:buClr>
              <a:buSzPts val="1900"/>
              <a:buChar char="●"/>
            </a:pPr>
            <a:r>
              <a:rPr lang="en" sz="1900">
                <a:solidFill>
                  <a:srgbClr val="1F1F1F"/>
                </a:solidFill>
                <a:highlight>
                  <a:srgbClr val="FFFFFF"/>
                </a:highlight>
              </a:rPr>
              <a:t>Dad_shift is a group for dads, dads-to-be and veteran dads. It is a safe space for dads to share experiences and talk to each other about the changes that come with fatherhood.</a:t>
            </a:r>
            <a:r>
              <a:rPr lang="en" sz="1900">
                <a:solidFill>
                  <a:schemeClr val="accent1"/>
                </a:solidFill>
                <a:highlight>
                  <a:srgbClr val="FFFFFF"/>
                </a:highlight>
              </a:rPr>
              <a:t> </a:t>
            </a:r>
            <a:endParaRPr sz="1900">
              <a:solidFill>
                <a:schemeClr val="accent1"/>
              </a:solidFill>
              <a:highlight>
                <a:srgbClr val="FFFFFF"/>
              </a:highlight>
            </a:endParaRPr>
          </a:p>
          <a:p>
            <a:pPr indent="-349250" lvl="0" marL="457200" marR="228600" rtl="0" algn="l">
              <a:lnSpc>
                <a:spcPct val="100000"/>
              </a:lnSpc>
              <a:spcBef>
                <a:spcPts val="0"/>
              </a:spcBef>
              <a:spcAft>
                <a:spcPts val="0"/>
              </a:spcAft>
              <a:buClr>
                <a:schemeClr val="accent1"/>
              </a:buClr>
              <a:buSzPts val="1900"/>
              <a:buChar char="●"/>
            </a:pPr>
            <a:r>
              <a:rPr lang="en" sz="1900">
                <a:solidFill>
                  <a:schemeClr val="accent1"/>
                </a:solidFill>
                <a:highlight>
                  <a:srgbClr val="FFFFFF"/>
                </a:highlight>
              </a:rPr>
              <a:t>Outings are once or twice a month and the only requirements are that :</a:t>
            </a:r>
            <a:endParaRPr sz="1900">
              <a:solidFill>
                <a:schemeClr val="accent1"/>
              </a:solidFill>
              <a:highlight>
                <a:srgbClr val="FFFFFF"/>
              </a:highlight>
            </a:endParaRPr>
          </a:p>
          <a:p>
            <a:pPr indent="-349250" lvl="1" marL="914400" marR="228600" rtl="0" algn="l">
              <a:lnSpc>
                <a:spcPct val="100000"/>
              </a:lnSpc>
              <a:spcBef>
                <a:spcPts val="0"/>
              </a:spcBef>
              <a:spcAft>
                <a:spcPts val="0"/>
              </a:spcAft>
              <a:buClr>
                <a:schemeClr val="accent1"/>
              </a:buClr>
              <a:buSzPts val="1900"/>
              <a:buChar char="○"/>
            </a:pPr>
            <a:r>
              <a:rPr lang="en" sz="1900">
                <a:solidFill>
                  <a:schemeClr val="accent1"/>
                </a:solidFill>
                <a:highlight>
                  <a:srgbClr val="FFFFFF"/>
                </a:highlight>
              </a:rPr>
              <a:t>You are a dad</a:t>
            </a:r>
            <a:endParaRPr sz="1900">
              <a:solidFill>
                <a:schemeClr val="accent1"/>
              </a:solidFill>
              <a:highlight>
                <a:srgbClr val="FFFFFF"/>
              </a:highlight>
            </a:endParaRPr>
          </a:p>
          <a:p>
            <a:pPr indent="-349250" lvl="1" marL="914400" marR="228600" rtl="0" algn="l">
              <a:lnSpc>
                <a:spcPct val="100000"/>
              </a:lnSpc>
              <a:spcBef>
                <a:spcPts val="0"/>
              </a:spcBef>
              <a:spcAft>
                <a:spcPts val="0"/>
              </a:spcAft>
              <a:buClr>
                <a:schemeClr val="accent1"/>
              </a:buClr>
              <a:buSzPts val="1900"/>
              <a:buChar char="○"/>
            </a:pPr>
            <a:r>
              <a:rPr lang="en" sz="1900">
                <a:solidFill>
                  <a:schemeClr val="accent1"/>
                </a:solidFill>
                <a:highlight>
                  <a:srgbClr val="FFFFFF"/>
                </a:highlight>
              </a:rPr>
              <a:t>You bring your little one!</a:t>
            </a:r>
            <a:endParaRPr sz="1900">
              <a:solidFill>
                <a:schemeClr val="accent1"/>
              </a:solidFill>
              <a:highlight>
                <a:srgbClr val="FFFFFF"/>
              </a:highlight>
            </a:endParaRPr>
          </a:p>
          <a:p>
            <a:pPr indent="0" lvl="0" marL="457200" marR="228600" rtl="0" algn="l">
              <a:lnSpc>
                <a:spcPct val="100000"/>
              </a:lnSpc>
              <a:spcBef>
                <a:spcPts val="1800"/>
              </a:spcBef>
              <a:spcAft>
                <a:spcPts val="1800"/>
              </a:spcAft>
              <a:buNone/>
            </a:pPr>
            <a:r>
              <a:t/>
            </a:r>
            <a:endParaRPr sz="1900">
              <a:solidFill>
                <a:schemeClr val="accent1"/>
              </a:solidFill>
            </a:endParaRPr>
          </a:p>
        </p:txBody>
      </p:sp>
      <p:pic>
        <p:nvPicPr>
          <p:cNvPr id="421" name="Google Shape;421;g39584d80795_0_60" title="Screenshot 2026-03-03 at 7.53.29 AM.png"/>
          <p:cNvPicPr preferRelativeResize="0"/>
          <p:nvPr/>
        </p:nvPicPr>
        <p:blipFill>
          <a:blip r:embed="rId3">
            <a:alphaModFix/>
          </a:blip>
          <a:stretch>
            <a:fillRect/>
          </a:stretch>
        </p:blipFill>
        <p:spPr>
          <a:xfrm>
            <a:off x="7397750" y="3505150"/>
            <a:ext cx="1434550" cy="1365350"/>
          </a:xfrm>
          <a:prstGeom prst="rect">
            <a:avLst/>
          </a:prstGeom>
          <a:noFill/>
          <a:ln>
            <a:noFill/>
          </a:ln>
        </p:spPr>
      </p:pic>
      <p:sp>
        <p:nvSpPr>
          <p:cNvPr id="422" name="Google Shape;422;g39584d80795_0_60"/>
          <p:cNvSpPr txBox="1"/>
          <p:nvPr/>
        </p:nvSpPr>
        <p:spPr>
          <a:xfrm>
            <a:off x="321325" y="2891925"/>
            <a:ext cx="7287300" cy="1893300"/>
          </a:xfrm>
          <a:prstGeom prst="rect">
            <a:avLst/>
          </a:prstGeom>
          <a:noFill/>
          <a:ln>
            <a:noFill/>
          </a:ln>
        </p:spPr>
        <p:txBody>
          <a:bodyPr anchorCtr="0" anchor="t" bIns="91425" lIns="91425" spcFirstLastPara="1" rIns="91425" wrap="square" tIns="91425">
            <a:noAutofit/>
          </a:bodyPr>
          <a:lstStyle/>
          <a:p>
            <a:pPr indent="-349250" lvl="0" marL="457200" marR="228600" rtl="0" algn="l">
              <a:spcBef>
                <a:spcPts val="900"/>
              </a:spcBef>
              <a:spcAft>
                <a:spcPts val="0"/>
              </a:spcAft>
              <a:buClr>
                <a:schemeClr val="accent1"/>
              </a:buClr>
              <a:buSzPts val="1900"/>
              <a:buFont typeface="Lato"/>
              <a:buChar char="●"/>
            </a:pPr>
            <a:r>
              <a:rPr lang="en" sz="1900">
                <a:solidFill>
                  <a:schemeClr val="accent1"/>
                </a:solidFill>
                <a:highlight>
                  <a:srgbClr val="FFFFFF"/>
                </a:highlight>
                <a:latin typeface="Lato"/>
                <a:ea typeface="Lato"/>
                <a:cs typeface="Lato"/>
                <a:sym typeface="Lato"/>
              </a:rPr>
              <a:t>We are just a bunch of dudes trying to survive the shift into fatherhood. So come and enjoy the company and wisdom of other dads and let’s build a dad-led support network!</a:t>
            </a:r>
            <a:endParaRPr sz="1900">
              <a:solidFill>
                <a:schemeClr val="accent1"/>
              </a:solidFill>
              <a:highlight>
                <a:srgbClr val="FFFFFF"/>
              </a:highlight>
              <a:latin typeface="Lato"/>
              <a:ea typeface="Lato"/>
              <a:cs typeface="Lato"/>
              <a:sym typeface="Lato"/>
            </a:endParaRPr>
          </a:p>
          <a:p>
            <a:pPr indent="0" lvl="0" marL="0" marR="228600" rtl="0" algn="l">
              <a:spcBef>
                <a:spcPts val="1800"/>
              </a:spcBef>
              <a:spcAft>
                <a:spcPts val="0"/>
              </a:spcAft>
              <a:buNone/>
            </a:pPr>
            <a:r>
              <a:rPr lang="en" sz="2000" u="sng">
                <a:solidFill>
                  <a:schemeClr val="accent5"/>
                </a:solidFill>
                <a:highlight>
                  <a:srgbClr val="FFFFFF"/>
                </a:highlight>
                <a:latin typeface="Lato"/>
                <a:ea typeface="Lato"/>
                <a:cs typeface="Lato"/>
                <a:sym typeface="Lato"/>
                <a:hlinkClick r:id="rId4">
                  <a:extLst>
                    <a:ext uri="{A12FA001-AC4F-418D-AE19-62706E023703}">
                      <ahyp:hlinkClr val="tx"/>
                    </a:ext>
                  </a:extLst>
                </a:hlinkClick>
              </a:rPr>
              <a:t>Instagram</a:t>
            </a:r>
            <a:endParaRPr sz="2000">
              <a:solidFill>
                <a:schemeClr val="accent1"/>
              </a:solidFill>
              <a:latin typeface="Lato"/>
              <a:ea typeface="Lato"/>
              <a:cs typeface="Lato"/>
              <a:sym typeface="Lato"/>
            </a:endParaRPr>
          </a:p>
          <a:p>
            <a:pPr indent="0" lvl="0" marL="0" rtl="0" algn="l">
              <a:spcBef>
                <a:spcPts val="1800"/>
              </a:spcBef>
              <a:spcAft>
                <a:spcPts val="0"/>
              </a:spcAft>
              <a:buNone/>
            </a:pPr>
            <a:r>
              <a:t/>
            </a:r>
            <a:endParaRPr sz="1800">
              <a:solidFill>
                <a:schemeClr val="dk2"/>
              </a:solidFill>
              <a:latin typeface="Lato"/>
              <a:ea typeface="Lato"/>
              <a:cs typeface="Lato"/>
              <a:sym typeface="Lat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g3d2cf5862d9_0_19"/>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61616"/>
              <a:buNone/>
            </a:pPr>
            <a:r>
              <a:rPr lang="en">
                <a:solidFill>
                  <a:srgbClr val="004B86"/>
                </a:solidFill>
              </a:rPr>
              <a:t>Community Fathers, Inc.</a:t>
            </a:r>
            <a:r>
              <a:rPr lang="en">
                <a:solidFill>
                  <a:srgbClr val="004B86"/>
                </a:solidFill>
              </a:rPr>
              <a:t>					  </a:t>
            </a:r>
            <a:endParaRPr sz="2200">
              <a:solidFill>
                <a:srgbClr val="004B86"/>
              </a:solidFill>
            </a:endParaRPr>
          </a:p>
        </p:txBody>
      </p:sp>
      <p:sp>
        <p:nvSpPr>
          <p:cNvPr id="428" name="Google Shape;428;g3d2cf5862d9_0_19"/>
          <p:cNvSpPr txBox="1"/>
          <p:nvPr>
            <p:ph idx="1" type="body"/>
          </p:nvPr>
        </p:nvSpPr>
        <p:spPr>
          <a:xfrm>
            <a:off x="311700" y="1017450"/>
            <a:ext cx="8520600" cy="39078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chemeClr val="accent1"/>
              </a:buClr>
              <a:buSzPts val="1800"/>
              <a:buChar char="●"/>
            </a:pPr>
            <a:r>
              <a:rPr lang="en" u="sng">
                <a:solidFill>
                  <a:schemeClr val="accent1"/>
                </a:solidFill>
              </a:rPr>
              <a:t>The Fathers Support Group</a:t>
            </a:r>
            <a:r>
              <a:rPr lang="en">
                <a:solidFill>
                  <a:schemeClr val="accent1"/>
                </a:solidFill>
              </a:rPr>
              <a:t> Meets Wednesdays @ 6:30pm at 313 Clinton Street, Schenectady, NY 12305</a:t>
            </a:r>
            <a:endParaRPr>
              <a:solidFill>
                <a:schemeClr val="accent1"/>
              </a:solidFill>
            </a:endParaRPr>
          </a:p>
          <a:p>
            <a:pPr indent="-342900" lvl="1" marL="914400" rtl="0" algn="l">
              <a:lnSpc>
                <a:spcPct val="100000"/>
              </a:lnSpc>
              <a:spcBef>
                <a:spcPts val="0"/>
              </a:spcBef>
              <a:spcAft>
                <a:spcPts val="0"/>
              </a:spcAft>
              <a:buClr>
                <a:schemeClr val="accent1"/>
              </a:buClr>
              <a:buSzPts val="1800"/>
              <a:buChar char="○"/>
            </a:pPr>
            <a:r>
              <a:rPr lang="en" sz="1800">
                <a:solidFill>
                  <a:schemeClr val="accent1"/>
                </a:solidFill>
              </a:rPr>
              <a:t>All are welcome - No registration necessary</a:t>
            </a:r>
            <a:endParaRPr sz="1800">
              <a:solidFill>
                <a:schemeClr val="accent1"/>
              </a:solidFill>
            </a:endParaRPr>
          </a:p>
          <a:p>
            <a:pPr indent="-342900" lvl="0" marL="457200" rtl="0" algn="l">
              <a:lnSpc>
                <a:spcPct val="100000"/>
              </a:lnSpc>
              <a:spcBef>
                <a:spcPts val="0"/>
              </a:spcBef>
              <a:spcAft>
                <a:spcPts val="0"/>
              </a:spcAft>
              <a:buClr>
                <a:schemeClr val="accent1"/>
              </a:buClr>
              <a:buSzPts val="1800"/>
              <a:buChar char="●"/>
            </a:pPr>
            <a:r>
              <a:rPr lang="en">
                <a:solidFill>
                  <a:schemeClr val="accent1"/>
                </a:solidFill>
              </a:rPr>
              <a:t>On hold at this time:</a:t>
            </a:r>
            <a:endParaRPr>
              <a:solidFill>
                <a:schemeClr val="accent1"/>
              </a:solidFill>
            </a:endParaRPr>
          </a:p>
          <a:p>
            <a:pPr indent="-342900" lvl="1" marL="914400" rtl="0" algn="l">
              <a:lnSpc>
                <a:spcPct val="100000"/>
              </a:lnSpc>
              <a:spcBef>
                <a:spcPts val="0"/>
              </a:spcBef>
              <a:spcAft>
                <a:spcPts val="0"/>
              </a:spcAft>
              <a:buClr>
                <a:schemeClr val="accent1"/>
              </a:buClr>
              <a:buSzPts val="1800"/>
              <a:buChar char="○"/>
            </a:pPr>
            <a:r>
              <a:rPr lang="en" sz="1800" u="sng">
                <a:solidFill>
                  <a:schemeClr val="accent1"/>
                </a:solidFill>
              </a:rPr>
              <a:t>Occupations Instead of Incarceration (OIOI)</a:t>
            </a:r>
            <a:r>
              <a:rPr lang="en" sz="1800">
                <a:solidFill>
                  <a:schemeClr val="accent1"/>
                </a:solidFill>
              </a:rPr>
              <a:t> </a:t>
            </a:r>
            <a:endParaRPr sz="1800">
              <a:solidFill>
                <a:schemeClr val="accent1"/>
              </a:solidFill>
            </a:endParaRPr>
          </a:p>
          <a:p>
            <a:pPr indent="-342900" lvl="1" marL="914400" rtl="0" algn="l">
              <a:lnSpc>
                <a:spcPct val="100000"/>
              </a:lnSpc>
              <a:spcBef>
                <a:spcPts val="0"/>
              </a:spcBef>
              <a:spcAft>
                <a:spcPts val="0"/>
              </a:spcAft>
              <a:buClr>
                <a:schemeClr val="accent1"/>
              </a:buClr>
              <a:buSzPts val="1800"/>
              <a:buChar char="○"/>
            </a:pPr>
            <a:r>
              <a:rPr lang="en" sz="1800" u="sng">
                <a:solidFill>
                  <a:schemeClr val="accent1"/>
                </a:solidFill>
              </a:rPr>
              <a:t>Meals &amp; Heal</a:t>
            </a:r>
            <a:r>
              <a:rPr lang="en" sz="1800">
                <a:solidFill>
                  <a:schemeClr val="accent1"/>
                </a:solidFill>
              </a:rPr>
              <a:t> </a:t>
            </a:r>
            <a:endParaRPr sz="1800">
              <a:solidFill>
                <a:schemeClr val="accent1"/>
              </a:solidFill>
            </a:endParaRPr>
          </a:p>
          <a:p>
            <a:pPr indent="-342900" lvl="1" marL="914400" rtl="0" algn="l">
              <a:lnSpc>
                <a:spcPct val="100000"/>
              </a:lnSpc>
              <a:spcBef>
                <a:spcPts val="0"/>
              </a:spcBef>
              <a:spcAft>
                <a:spcPts val="0"/>
              </a:spcAft>
              <a:buClr>
                <a:schemeClr val="accent1"/>
              </a:buClr>
              <a:buSzPts val="1800"/>
              <a:buChar char="○"/>
            </a:pPr>
            <a:r>
              <a:rPr lang="en" sz="1800" u="sng">
                <a:solidFill>
                  <a:schemeClr val="accent1"/>
                </a:solidFill>
              </a:rPr>
              <a:t>Community Justice Programs</a:t>
            </a:r>
            <a:endParaRPr sz="1800">
              <a:solidFill>
                <a:schemeClr val="accent1"/>
              </a:solidFill>
            </a:endParaRPr>
          </a:p>
          <a:p>
            <a:pPr indent="-342900" lvl="1" marL="914400" rtl="0" algn="l">
              <a:lnSpc>
                <a:spcPct val="100000"/>
              </a:lnSpc>
              <a:spcBef>
                <a:spcPts val="0"/>
              </a:spcBef>
              <a:spcAft>
                <a:spcPts val="0"/>
              </a:spcAft>
              <a:buClr>
                <a:schemeClr val="accent1"/>
              </a:buClr>
              <a:buSzPts val="1800"/>
              <a:buChar char="○"/>
            </a:pPr>
            <a:r>
              <a:rPr lang="en" sz="1800" u="sng">
                <a:solidFill>
                  <a:schemeClr val="accent1"/>
                </a:solidFill>
              </a:rPr>
              <a:t>Domestic Violence for Batterers Group</a:t>
            </a:r>
            <a:r>
              <a:rPr b="1" lang="en" sz="1800">
                <a:solidFill>
                  <a:schemeClr val="accent1"/>
                </a:solidFill>
              </a:rPr>
              <a:t>​</a:t>
            </a:r>
            <a:endParaRPr b="1" sz="1800">
              <a:solidFill>
                <a:schemeClr val="accent1"/>
              </a:solidFill>
            </a:endParaRPr>
          </a:p>
          <a:p>
            <a:pPr indent="0" lvl="0" marL="0" rtl="0" algn="l">
              <a:lnSpc>
                <a:spcPct val="100000"/>
              </a:lnSpc>
              <a:spcBef>
                <a:spcPts val="0"/>
              </a:spcBef>
              <a:spcAft>
                <a:spcPts val="0"/>
              </a:spcAft>
              <a:buNone/>
            </a:pPr>
            <a:r>
              <a:t/>
            </a:r>
            <a:endParaRPr b="1">
              <a:solidFill>
                <a:schemeClr val="accent1"/>
              </a:solidFill>
            </a:endParaRPr>
          </a:p>
          <a:p>
            <a:pPr indent="0" lvl="0" marL="0" rtl="0" algn="l">
              <a:lnSpc>
                <a:spcPct val="100000"/>
              </a:lnSpc>
              <a:spcBef>
                <a:spcPts val="0"/>
              </a:spcBef>
              <a:spcAft>
                <a:spcPts val="0"/>
              </a:spcAft>
              <a:buNone/>
            </a:pPr>
            <a:r>
              <a:t/>
            </a:r>
            <a:endParaRPr b="1">
              <a:solidFill>
                <a:schemeClr val="accent1"/>
              </a:solidFill>
            </a:endParaRPr>
          </a:p>
          <a:p>
            <a:pPr indent="0" lvl="0" marL="0" rtl="0" algn="l">
              <a:lnSpc>
                <a:spcPct val="100000"/>
              </a:lnSpc>
              <a:spcBef>
                <a:spcPts val="0"/>
              </a:spcBef>
              <a:spcAft>
                <a:spcPts val="800"/>
              </a:spcAft>
              <a:buNone/>
            </a:pPr>
            <a:r>
              <a:rPr lang="en" sz="2000" u="sng">
                <a:solidFill>
                  <a:schemeClr val="hlink"/>
                </a:solidFill>
                <a:hlinkClick r:id="rId3"/>
              </a:rPr>
              <a:t>Website</a:t>
            </a:r>
            <a:r>
              <a:rPr lang="en" sz="2000">
                <a:solidFill>
                  <a:schemeClr val="accent1"/>
                </a:solidFill>
              </a:rPr>
              <a:t>, </a:t>
            </a:r>
            <a:r>
              <a:rPr lang="en" sz="2000" u="sng">
                <a:solidFill>
                  <a:schemeClr val="hlink"/>
                </a:solidFill>
                <a:hlinkClick r:id="rId4"/>
              </a:rPr>
              <a:t>Facebook</a:t>
            </a:r>
            <a:endParaRPr sz="2000">
              <a:solidFill>
                <a:schemeClr val="accent1"/>
              </a:solidFill>
            </a:endParaRPr>
          </a:p>
        </p:txBody>
      </p:sp>
      <p:pic>
        <p:nvPicPr>
          <p:cNvPr id="429" name="Google Shape;429;g3d2cf5862d9_0_19"/>
          <p:cNvPicPr preferRelativeResize="0"/>
          <p:nvPr/>
        </p:nvPicPr>
        <p:blipFill>
          <a:blip r:embed="rId5">
            <a:alphaModFix/>
          </a:blip>
          <a:stretch>
            <a:fillRect/>
          </a:stretch>
        </p:blipFill>
        <p:spPr>
          <a:xfrm>
            <a:off x="7599275" y="3692225"/>
            <a:ext cx="1233025" cy="12330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g39584d80795_0_0"/>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Emergency Supports</a:t>
            </a:r>
            <a:endParaRPr>
              <a:solidFill>
                <a:schemeClr val="accent2"/>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30"/>
          <p:cNvSpPr txBox="1"/>
          <p:nvPr>
            <p:ph type="title"/>
          </p:nvPr>
        </p:nvSpPr>
        <p:spPr>
          <a:xfrm>
            <a:off x="311700" y="1568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Emergency Supports						Call 211</a:t>
            </a:r>
            <a:endParaRPr/>
          </a:p>
        </p:txBody>
      </p:sp>
      <p:sp>
        <p:nvSpPr>
          <p:cNvPr id="440" name="Google Shape;440;p30"/>
          <p:cNvSpPr txBox="1"/>
          <p:nvPr>
            <p:ph idx="1" type="body"/>
          </p:nvPr>
        </p:nvSpPr>
        <p:spPr>
          <a:xfrm>
            <a:off x="311700" y="703525"/>
            <a:ext cx="8520600" cy="4382700"/>
          </a:xfrm>
          <a:prstGeom prst="rect">
            <a:avLst/>
          </a:prstGeom>
          <a:noFill/>
          <a:ln>
            <a:noFill/>
          </a:ln>
        </p:spPr>
        <p:txBody>
          <a:bodyPr anchorCtr="0" anchor="t" bIns="91425" lIns="91425" spcFirstLastPara="1" rIns="91425" wrap="square" tIns="91425">
            <a:noAutofit/>
          </a:bodyPr>
          <a:lstStyle/>
          <a:p>
            <a:pPr indent="-306388" lvl="0" marL="457200" rtl="0" algn="l">
              <a:lnSpc>
                <a:spcPct val="95000"/>
              </a:lnSpc>
              <a:spcBef>
                <a:spcPts val="0"/>
              </a:spcBef>
              <a:spcAft>
                <a:spcPts val="0"/>
              </a:spcAft>
              <a:buSzPts val="1225"/>
              <a:buChar char="●"/>
            </a:pPr>
            <a:r>
              <a:rPr lang="en" sz="1225" u="sng">
                <a:solidFill>
                  <a:schemeClr val="hlink"/>
                </a:solidFill>
                <a:hlinkClick r:id="rId3"/>
              </a:rPr>
              <a:t>Suicide Prevention Lifeline</a:t>
            </a:r>
            <a:r>
              <a:rPr lang="en" sz="1225"/>
              <a:t> - Call/text 988</a:t>
            </a:r>
            <a:endParaRPr sz="1225"/>
          </a:p>
          <a:p>
            <a:pPr indent="-300038" lvl="0" marL="457200" rtl="0" algn="l">
              <a:lnSpc>
                <a:spcPct val="80000"/>
              </a:lnSpc>
              <a:spcBef>
                <a:spcPts val="0"/>
              </a:spcBef>
              <a:spcAft>
                <a:spcPts val="0"/>
              </a:spcAft>
              <a:buSzPts val="1125"/>
              <a:buChar char="●"/>
            </a:pPr>
            <a:r>
              <a:rPr lang="en" sz="1225" u="sng">
                <a:solidFill>
                  <a:schemeClr val="hlink"/>
                </a:solidFill>
                <a:hlinkClick r:id="rId4"/>
              </a:rPr>
              <a:t>The Living Room</a:t>
            </a:r>
            <a:r>
              <a:rPr lang="en" sz="1225"/>
              <a:t> &amp; </a:t>
            </a:r>
            <a:r>
              <a:rPr lang="en" sz="1225" u="sng">
                <a:solidFill>
                  <a:schemeClr val="accent5"/>
                </a:solidFill>
                <a:highlight>
                  <a:schemeClr val="lt1"/>
                </a:highlight>
                <a:hlinkClick r:id="rId5">
                  <a:extLst>
                    <a:ext uri="{A12FA001-AC4F-418D-AE19-62706E023703}">
                      <ahyp:hlinkClr val="tx"/>
                    </a:ext>
                  </a:extLst>
                </a:hlinkClick>
              </a:rPr>
              <a:t>The Family Room</a:t>
            </a:r>
            <a:r>
              <a:rPr lang="en" sz="1225">
                <a:highlight>
                  <a:schemeClr val="lt1"/>
                </a:highlight>
              </a:rPr>
              <a:t> </a:t>
            </a:r>
            <a:r>
              <a:rPr lang="en" sz="1225">
                <a:solidFill>
                  <a:schemeClr val="accent2"/>
                </a:solidFill>
                <a:highlight>
                  <a:schemeClr val="lt1"/>
                </a:highlight>
              </a:rPr>
              <a:t>- </a:t>
            </a:r>
            <a:r>
              <a:rPr lang="en" sz="1131">
                <a:highlight>
                  <a:srgbClr val="FFFFFF"/>
                </a:highlight>
              </a:rPr>
              <a:t>Walk-In Mental Health Support for Adults &amp; Youth Ages 5–17</a:t>
            </a:r>
            <a:endParaRPr sz="1225"/>
          </a:p>
          <a:p>
            <a:pPr indent="-318407" lvl="0" marL="457200" rtl="0" algn="l">
              <a:lnSpc>
                <a:spcPct val="95000"/>
              </a:lnSpc>
              <a:spcBef>
                <a:spcPts val="0"/>
              </a:spcBef>
              <a:spcAft>
                <a:spcPts val="0"/>
              </a:spcAft>
              <a:buSzPts val="1414"/>
              <a:buChar char="●"/>
            </a:pPr>
            <a:r>
              <a:rPr lang="en" sz="1414"/>
              <a:t>Domestic Violence:</a:t>
            </a:r>
            <a:endParaRPr sz="1414"/>
          </a:p>
          <a:p>
            <a:pPr indent="-302532" lvl="1" marL="914400" rtl="0" algn="l">
              <a:lnSpc>
                <a:spcPct val="95000"/>
              </a:lnSpc>
              <a:spcBef>
                <a:spcPts val="0"/>
              </a:spcBef>
              <a:spcAft>
                <a:spcPts val="0"/>
              </a:spcAft>
              <a:buSzPts val="1164"/>
              <a:buChar char="○"/>
            </a:pPr>
            <a:r>
              <a:rPr lang="en" sz="1164" u="sng">
                <a:solidFill>
                  <a:schemeClr val="hlink"/>
                </a:solidFill>
                <a:hlinkClick r:id="rId6"/>
              </a:rPr>
              <a:t>Domestic Violence Hotline</a:t>
            </a:r>
            <a:r>
              <a:rPr lang="en" sz="1164"/>
              <a:t> - </a:t>
            </a:r>
            <a:r>
              <a:rPr lang="en" sz="1164">
                <a:solidFill>
                  <a:srgbClr val="000000"/>
                </a:solidFill>
              </a:rPr>
              <a:t>1.800.799.SAFE (7233) or Text "START" to 88788</a:t>
            </a:r>
            <a:endParaRPr sz="1164">
              <a:solidFill>
                <a:srgbClr val="000000"/>
              </a:solidFill>
            </a:endParaRPr>
          </a:p>
          <a:p>
            <a:pPr indent="-302532" lvl="1" marL="914400" rtl="0" algn="l">
              <a:lnSpc>
                <a:spcPct val="95000"/>
              </a:lnSpc>
              <a:spcBef>
                <a:spcPts val="0"/>
              </a:spcBef>
              <a:spcAft>
                <a:spcPts val="0"/>
              </a:spcAft>
              <a:buSzPts val="1164"/>
              <a:buChar char="○"/>
            </a:pPr>
            <a:r>
              <a:rPr lang="en" sz="1164" u="sng">
                <a:solidFill>
                  <a:schemeClr val="hlink"/>
                </a:solidFill>
                <a:hlinkClick r:id="rId7"/>
              </a:rPr>
              <a:t>Equinox of Albany</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8"/>
              </a:rPr>
              <a:t>Unity House (Troy)</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9"/>
              </a:rPr>
              <a:t>YWCA (Schenectady)</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10"/>
              </a:rPr>
              <a:t>Wellspring (Saratoga)</a:t>
            </a:r>
            <a:endParaRPr sz="1164"/>
          </a:p>
          <a:p>
            <a:pPr indent="-318407" lvl="0" marL="457200" rtl="0" algn="l">
              <a:lnSpc>
                <a:spcPct val="95000"/>
              </a:lnSpc>
              <a:spcBef>
                <a:spcPts val="0"/>
              </a:spcBef>
              <a:spcAft>
                <a:spcPts val="0"/>
              </a:spcAft>
              <a:buSzPts val="1414"/>
              <a:buChar char="●"/>
            </a:pPr>
            <a:r>
              <a:rPr lang="en" sz="1414"/>
              <a:t>Food:</a:t>
            </a:r>
            <a:endParaRPr sz="1414"/>
          </a:p>
          <a:p>
            <a:pPr indent="-302532" lvl="1" marL="914400" rtl="0" algn="l">
              <a:lnSpc>
                <a:spcPct val="95000"/>
              </a:lnSpc>
              <a:spcBef>
                <a:spcPts val="0"/>
              </a:spcBef>
              <a:spcAft>
                <a:spcPts val="0"/>
              </a:spcAft>
              <a:buSzPts val="1164"/>
              <a:buChar char="○"/>
            </a:pPr>
            <a:r>
              <a:rPr lang="en" sz="1164" u="sng">
                <a:solidFill>
                  <a:schemeClr val="hlink"/>
                </a:solidFill>
                <a:hlinkClick r:id="rId11"/>
              </a:rPr>
              <a:t>Supplemental Nutrition Assistance Program (SNAP)</a:t>
            </a:r>
            <a:r>
              <a:rPr lang="en" sz="1164"/>
              <a:t> - food stamps</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12"/>
              </a:rPr>
              <a:t>Women Infant &amp; Children (WIC)</a:t>
            </a:r>
            <a:r>
              <a:rPr lang="en" sz="1164"/>
              <a:t> - special supplemental nutrition while pregnant/infants </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13"/>
              </a:rPr>
              <a:t>Regional Food Bank</a:t>
            </a:r>
            <a:r>
              <a:rPr lang="en" sz="1164"/>
              <a:t> - supplies food pantries around the region</a:t>
            </a:r>
            <a:endParaRPr sz="1164"/>
          </a:p>
          <a:p>
            <a:pPr indent="-318407" lvl="0" marL="457200" rtl="0" algn="l">
              <a:lnSpc>
                <a:spcPct val="95000"/>
              </a:lnSpc>
              <a:spcBef>
                <a:spcPts val="0"/>
              </a:spcBef>
              <a:spcAft>
                <a:spcPts val="0"/>
              </a:spcAft>
              <a:buSzPts val="1414"/>
              <a:buChar char="●"/>
            </a:pPr>
            <a:r>
              <a:rPr lang="en" sz="1414"/>
              <a:t>Diapers/Wipes: </a:t>
            </a:r>
            <a:endParaRPr sz="1414"/>
          </a:p>
          <a:p>
            <a:pPr indent="-302532" lvl="1" marL="914400" rtl="0" algn="l">
              <a:lnSpc>
                <a:spcPct val="95000"/>
              </a:lnSpc>
              <a:spcBef>
                <a:spcPts val="0"/>
              </a:spcBef>
              <a:spcAft>
                <a:spcPts val="0"/>
              </a:spcAft>
              <a:buSzPts val="1164"/>
              <a:buChar char="○"/>
            </a:pPr>
            <a:r>
              <a:rPr lang="en" sz="1164" u="sng">
                <a:solidFill>
                  <a:schemeClr val="hlink"/>
                </a:solidFill>
                <a:hlinkClick r:id="rId14"/>
              </a:rPr>
              <a:t>Baby Item Network</a:t>
            </a:r>
            <a:r>
              <a:rPr lang="en" sz="1164"/>
              <a:t> from Mom Starts Here</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15"/>
              </a:rPr>
              <a:t>Birthright Schenectady</a:t>
            </a:r>
            <a:r>
              <a:rPr lang="en" sz="1164"/>
              <a:t> up to size 6 diapers</a:t>
            </a:r>
            <a:endParaRPr sz="1164"/>
          </a:p>
          <a:p>
            <a:pPr indent="-318407" lvl="0" marL="457200" rtl="0" algn="l">
              <a:lnSpc>
                <a:spcPct val="95000"/>
              </a:lnSpc>
              <a:spcBef>
                <a:spcPts val="0"/>
              </a:spcBef>
              <a:spcAft>
                <a:spcPts val="0"/>
              </a:spcAft>
              <a:buSzPts val="1414"/>
              <a:buChar char="●"/>
            </a:pPr>
            <a:r>
              <a:rPr lang="en" sz="1414"/>
              <a:t>Other:</a:t>
            </a:r>
            <a:endParaRPr sz="1414"/>
          </a:p>
          <a:p>
            <a:pPr indent="-302532" lvl="1" marL="914400" rtl="0" algn="l">
              <a:lnSpc>
                <a:spcPct val="95000"/>
              </a:lnSpc>
              <a:spcBef>
                <a:spcPts val="0"/>
              </a:spcBef>
              <a:spcAft>
                <a:spcPts val="0"/>
              </a:spcAft>
              <a:buSzPts val="1164"/>
              <a:buChar char="○"/>
            </a:pPr>
            <a:r>
              <a:rPr lang="en" sz="1164" u="sng">
                <a:solidFill>
                  <a:schemeClr val="hlink"/>
                </a:solidFill>
                <a:hlinkClick r:id="rId16"/>
              </a:rPr>
              <a:t>Local Department of Social Services</a:t>
            </a:r>
            <a:r>
              <a:rPr lang="en" sz="1164"/>
              <a:t> - Cash assistance &amp; Medicaid</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17"/>
              </a:rPr>
              <a:t>New York State of Health (NYSOH)</a:t>
            </a:r>
            <a:r>
              <a:rPr lang="en" sz="1164"/>
              <a:t> - apply for health insurance</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18"/>
              </a:rPr>
              <a:t>Social Security Benefits</a:t>
            </a:r>
            <a:r>
              <a:rPr lang="en" sz="1164"/>
              <a:t> - for adult or children</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19"/>
              </a:rPr>
              <a:t>OCFS</a:t>
            </a:r>
            <a:r>
              <a:rPr lang="en" sz="1164"/>
              <a:t> for Registered Childcare Facilities and </a:t>
            </a:r>
            <a:r>
              <a:rPr lang="en" sz="1164" u="sng">
                <a:solidFill>
                  <a:schemeClr val="hlink"/>
                </a:solidFill>
                <a:hlinkClick r:id="rId20"/>
              </a:rPr>
              <a:t>Child-care assistance program</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21"/>
              </a:rPr>
              <a:t>Legal Aid Society</a:t>
            </a:r>
            <a:r>
              <a:rPr lang="en" sz="1164"/>
              <a:t> - free/discounted legal consultation</a:t>
            </a:r>
            <a:endParaRPr sz="1164"/>
          </a:p>
          <a:p>
            <a:pPr indent="-302532" lvl="1" marL="914400" rtl="0" algn="l">
              <a:lnSpc>
                <a:spcPct val="95000"/>
              </a:lnSpc>
              <a:spcBef>
                <a:spcPts val="0"/>
              </a:spcBef>
              <a:spcAft>
                <a:spcPts val="0"/>
              </a:spcAft>
              <a:buSzPts val="1164"/>
              <a:buChar char="○"/>
            </a:pPr>
            <a:r>
              <a:rPr lang="en" sz="1164" u="sng">
                <a:solidFill>
                  <a:schemeClr val="hlink"/>
                </a:solidFill>
                <a:hlinkClick r:id="rId22"/>
              </a:rPr>
              <a:t>Lifeline</a:t>
            </a:r>
            <a:r>
              <a:rPr lang="en" sz="1164"/>
              <a:t>, </a:t>
            </a:r>
            <a:r>
              <a:rPr lang="en" sz="1164" u="sng">
                <a:solidFill>
                  <a:schemeClr val="hlink"/>
                </a:solidFill>
                <a:hlinkClick r:id="rId23"/>
              </a:rPr>
              <a:t>Assurance Wireless</a:t>
            </a:r>
            <a:r>
              <a:rPr lang="en" sz="1164"/>
              <a:t>, </a:t>
            </a:r>
            <a:r>
              <a:rPr lang="en" sz="1164" u="sng">
                <a:solidFill>
                  <a:schemeClr val="hlink"/>
                </a:solidFill>
                <a:hlinkClick r:id="rId24"/>
              </a:rPr>
              <a:t>Safelink</a:t>
            </a:r>
            <a:r>
              <a:rPr lang="en" sz="1164"/>
              <a:t>- free phone/discount for eligible individuals</a:t>
            </a:r>
            <a:endParaRPr sz="1164"/>
          </a:p>
          <a:p>
            <a:pPr indent="0" lvl="0" marL="0" rtl="0" algn="l">
              <a:lnSpc>
                <a:spcPct val="95000"/>
              </a:lnSpc>
              <a:spcBef>
                <a:spcPts val="1200"/>
              </a:spcBef>
              <a:spcAft>
                <a:spcPts val="1200"/>
              </a:spcAft>
              <a:buSzPts val="1452"/>
              <a:buNone/>
            </a:pPr>
            <a:r>
              <a:rPr lang="en" sz="1225" u="sng">
                <a:solidFill>
                  <a:schemeClr val="hlink"/>
                </a:solidFill>
                <a:hlinkClick r:id="rId25"/>
              </a:rPr>
              <a:t>FindHelp.com</a:t>
            </a:r>
            <a:r>
              <a:rPr lang="en" sz="1225"/>
              <a:t> for many other resources</a:t>
            </a:r>
            <a:endParaRPr sz="1225"/>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31"/>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Other Resources</a:t>
            </a:r>
            <a:endParaRPr>
              <a:solidFill>
                <a:schemeClr val="accent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g3d4d57e896e_0_17"/>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Special Needs</a:t>
            </a:r>
            <a:endParaRPr/>
          </a:p>
        </p:txBody>
      </p:sp>
      <p:sp>
        <p:nvSpPr>
          <p:cNvPr id="451" name="Google Shape;451;g3d4d57e896e_0_17"/>
          <p:cNvSpPr txBox="1"/>
          <p:nvPr>
            <p:ph idx="1" type="body"/>
          </p:nvPr>
        </p:nvSpPr>
        <p:spPr>
          <a:xfrm>
            <a:off x="311700" y="1017450"/>
            <a:ext cx="8520600" cy="4068900"/>
          </a:xfrm>
          <a:prstGeom prst="rect">
            <a:avLst/>
          </a:prstGeom>
          <a:noFill/>
          <a:ln>
            <a:noFill/>
          </a:ln>
        </p:spPr>
        <p:txBody>
          <a:bodyPr anchorCtr="0" anchor="t" bIns="91425" lIns="91425" spcFirstLastPara="1" rIns="91425" wrap="square" tIns="91425">
            <a:noAutofit/>
          </a:bodyPr>
          <a:lstStyle/>
          <a:p>
            <a:pPr indent="-336550" lvl="0" marL="457200" rtl="0" algn="l">
              <a:lnSpc>
                <a:spcPct val="95000"/>
              </a:lnSpc>
              <a:spcBef>
                <a:spcPts val="0"/>
              </a:spcBef>
              <a:spcAft>
                <a:spcPts val="0"/>
              </a:spcAft>
              <a:buSzPts val="1700"/>
              <a:buChar char="●"/>
            </a:pPr>
            <a:r>
              <a:rPr lang="en" sz="1700" u="sng">
                <a:solidFill>
                  <a:schemeClr val="hlink"/>
                </a:solidFill>
                <a:hlinkClick r:id="rId3"/>
              </a:rPr>
              <a:t>Early Intervention</a:t>
            </a:r>
            <a:r>
              <a:rPr lang="en" sz="1700"/>
              <a:t> - contacts for each county in New York</a:t>
            </a:r>
            <a:endParaRPr sz="1700"/>
          </a:p>
          <a:p>
            <a:pPr indent="-336550" lvl="0" marL="457200" rtl="0" algn="l">
              <a:lnSpc>
                <a:spcPct val="95000"/>
              </a:lnSpc>
              <a:spcBef>
                <a:spcPts val="0"/>
              </a:spcBef>
              <a:spcAft>
                <a:spcPts val="0"/>
              </a:spcAft>
              <a:buSzPts val="1700"/>
              <a:buChar char="●"/>
            </a:pPr>
            <a:r>
              <a:rPr lang="en" sz="1700" u="sng">
                <a:solidFill>
                  <a:schemeClr val="hlink"/>
                </a:solidFill>
                <a:hlinkClick r:id="rId4"/>
              </a:rPr>
              <a:t>START Children's Center</a:t>
            </a:r>
            <a:r>
              <a:rPr lang="en" sz="1700"/>
              <a:t> - trauma-informed services</a:t>
            </a:r>
            <a:endParaRPr sz="1700"/>
          </a:p>
          <a:p>
            <a:pPr indent="-336550" lvl="0" marL="457200" rtl="0" algn="l">
              <a:lnSpc>
                <a:spcPct val="95000"/>
              </a:lnSpc>
              <a:spcBef>
                <a:spcPts val="0"/>
              </a:spcBef>
              <a:spcAft>
                <a:spcPts val="0"/>
              </a:spcAft>
              <a:buSzPts val="1700"/>
              <a:buChar char="●"/>
            </a:pPr>
            <a:r>
              <a:rPr lang="en" sz="1700" u="sng">
                <a:solidFill>
                  <a:schemeClr val="hlink"/>
                </a:solidFill>
                <a:hlinkClick r:id="rId5"/>
              </a:rPr>
              <a:t>Center for Disability Services </a:t>
            </a:r>
            <a:r>
              <a:rPr lang="en" sz="1700"/>
              <a:t>- services for disabilities</a:t>
            </a:r>
            <a:endParaRPr sz="1700"/>
          </a:p>
          <a:p>
            <a:pPr indent="-336550" lvl="1" marL="914400" rtl="0" algn="l">
              <a:lnSpc>
                <a:spcPct val="95000"/>
              </a:lnSpc>
              <a:spcBef>
                <a:spcPts val="0"/>
              </a:spcBef>
              <a:spcAft>
                <a:spcPts val="0"/>
              </a:spcAft>
              <a:buSzPts val="1700"/>
              <a:buChar char="○"/>
            </a:pPr>
            <a:r>
              <a:rPr lang="en" sz="1700" u="sng">
                <a:solidFill>
                  <a:schemeClr val="hlink"/>
                </a:solidFill>
                <a:hlinkClick r:id="rId6"/>
              </a:rPr>
              <a:t>AIM High Resource Center</a:t>
            </a:r>
            <a:r>
              <a:rPr lang="en" sz="1700"/>
              <a:t> - parent-to-parent and professional services and support to individuals with Down syndrome and their families.</a:t>
            </a:r>
            <a:endParaRPr sz="1700"/>
          </a:p>
          <a:p>
            <a:pPr indent="-336550" lvl="0" marL="457200" rtl="0" algn="l">
              <a:lnSpc>
                <a:spcPct val="95000"/>
              </a:lnSpc>
              <a:spcBef>
                <a:spcPts val="0"/>
              </a:spcBef>
              <a:spcAft>
                <a:spcPts val="0"/>
              </a:spcAft>
              <a:buClr>
                <a:srgbClr val="000000"/>
              </a:buClr>
              <a:buSzPts val="1700"/>
              <a:buChar char="●"/>
            </a:pPr>
            <a:r>
              <a:rPr lang="en" sz="1700" u="sng">
                <a:solidFill>
                  <a:schemeClr val="hlink"/>
                </a:solidFill>
                <a:hlinkClick r:id="rId7"/>
              </a:rPr>
              <a:t>Catholic Charities Disability Services</a:t>
            </a:r>
            <a:r>
              <a:rPr lang="en" sz="1700">
                <a:solidFill>
                  <a:srgbClr val="000000"/>
                </a:solidFill>
              </a:rPr>
              <a:t> -</a:t>
            </a:r>
            <a:r>
              <a:rPr lang="en" sz="1700"/>
              <a:t> independence for developmental disabilities</a:t>
            </a:r>
            <a:endParaRPr sz="1700"/>
          </a:p>
          <a:p>
            <a:pPr indent="-336550" lvl="0" marL="457200" rtl="0" algn="l">
              <a:lnSpc>
                <a:spcPct val="100000"/>
              </a:lnSpc>
              <a:spcBef>
                <a:spcPts val="0"/>
              </a:spcBef>
              <a:spcAft>
                <a:spcPts val="0"/>
              </a:spcAft>
              <a:buSzPts val="1700"/>
              <a:buChar char="●"/>
            </a:pPr>
            <a:r>
              <a:rPr lang="en" sz="1700" u="sng">
                <a:solidFill>
                  <a:schemeClr val="accent5"/>
                </a:solidFill>
                <a:highlight>
                  <a:schemeClr val="lt1"/>
                </a:highlight>
                <a:hlinkClick r:id="rId8">
                  <a:extLst>
                    <a:ext uri="{A12FA001-AC4F-418D-AE19-62706E023703}">
                      <ahyp:hlinkClr val="tx"/>
                    </a:ext>
                  </a:extLst>
                </a:hlinkClick>
              </a:rPr>
              <a:t>Parent to Parent</a:t>
            </a:r>
            <a:r>
              <a:rPr lang="en" sz="1700">
                <a:highlight>
                  <a:schemeClr val="lt1"/>
                </a:highlight>
              </a:rPr>
              <a:t> - Support Services for Special Needs Caregivers in NY State</a:t>
            </a:r>
            <a:endParaRPr sz="1700">
              <a:highlight>
                <a:schemeClr val="lt1"/>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chemeClr val="lt1"/>
                </a:highlight>
                <a:hlinkClick r:id="rId9"/>
              </a:rPr>
              <a:t>Ronald McDonald House</a:t>
            </a:r>
            <a:r>
              <a:rPr lang="en" sz="1700">
                <a:highlight>
                  <a:schemeClr val="lt1"/>
                </a:highlight>
              </a:rPr>
              <a:t> - </a:t>
            </a:r>
            <a:r>
              <a:rPr lang="en" sz="1700">
                <a:highlight>
                  <a:srgbClr val="FFFFFF"/>
                </a:highlight>
              </a:rPr>
              <a:t>essential services for when children need healthcare.</a:t>
            </a:r>
            <a:endParaRPr sz="1700">
              <a:highlight>
                <a:srgbClr val="FFFFFF"/>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rgbClr val="FFFFFF"/>
                </a:highlight>
                <a:hlinkClick r:id="rId10"/>
              </a:rPr>
              <a:t>Access-VR</a:t>
            </a:r>
            <a:r>
              <a:rPr lang="en" sz="1700">
                <a:highlight>
                  <a:srgbClr val="FFFFFF"/>
                </a:highlight>
              </a:rPr>
              <a:t> - employment and independent living assistance</a:t>
            </a:r>
            <a:endParaRPr sz="1700">
              <a:highlight>
                <a:srgbClr val="FFFFFF"/>
              </a:highlight>
            </a:endParaRPr>
          </a:p>
          <a:p>
            <a:pPr indent="-336550" lvl="0" marL="457200" rtl="0" algn="l">
              <a:lnSpc>
                <a:spcPct val="100000"/>
              </a:lnSpc>
              <a:spcBef>
                <a:spcPts val="0"/>
              </a:spcBef>
              <a:spcAft>
                <a:spcPts val="0"/>
              </a:spcAft>
              <a:buClr>
                <a:srgbClr val="000000"/>
              </a:buClr>
              <a:buSzPts val="1700"/>
              <a:buChar char="●"/>
            </a:pPr>
            <a:r>
              <a:rPr lang="en" sz="1700" u="sng">
                <a:solidFill>
                  <a:schemeClr val="accent5"/>
                </a:solidFill>
                <a:hlinkClick r:id="rId11">
                  <a:extLst>
                    <a:ext uri="{A12FA001-AC4F-418D-AE19-62706E023703}">
                      <ahyp:hlinkClr val="tx"/>
                    </a:ext>
                  </a:extLst>
                </a:hlinkClick>
              </a:rPr>
              <a:t>Sesame Street</a:t>
            </a:r>
            <a:r>
              <a:rPr lang="en" sz="1700">
                <a:solidFill>
                  <a:srgbClr val="000000"/>
                </a:solidFill>
              </a:rPr>
              <a:t> - </a:t>
            </a:r>
            <a:r>
              <a:rPr lang="en" sz="1700"/>
              <a:t>addresses tough topics like divorce, disability and has free courses</a:t>
            </a:r>
            <a:endParaRPr sz="1700">
              <a:highlight>
                <a:srgbClr val="FFFFFF"/>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rgbClr val="FFFFFF"/>
                </a:highlight>
                <a:hlinkClick r:id="rId12"/>
              </a:rPr>
              <a:t>Northern Rivers Family Services</a:t>
            </a:r>
            <a:r>
              <a:rPr lang="en" sz="1700">
                <a:highlight>
                  <a:srgbClr val="FFFFFF"/>
                </a:highlight>
              </a:rPr>
              <a:t> - mental health, foster care and other supports</a:t>
            </a:r>
            <a:endParaRPr sz="1700">
              <a:highlight>
                <a:srgbClr val="FFFFFF"/>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rgbClr val="FFFFFF"/>
                </a:highlight>
                <a:hlinkClick r:id="rId13"/>
              </a:rPr>
              <a:t>Medicaid Health Homes</a:t>
            </a:r>
            <a:r>
              <a:rPr lang="en" sz="1700"/>
              <a:t> - caseworker to help navigate healthcare needs</a:t>
            </a:r>
            <a:endParaRPr sz="1700"/>
          </a:p>
          <a:p>
            <a:pPr indent="-336550" lvl="0" marL="457200" rtl="0" algn="l">
              <a:lnSpc>
                <a:spcPct val="100000"/>
              </a:lnSpc>
              <a:spcBef>
                <a:spcPts val="0"/>
              </a:spcBef>
              <a:spcAft>
                <a:spcPts val="0"/>
              </a:spcAft>
              <a:buSzPts val="1700"/>
              <a:buChar char="●"/>
            </a:pPr>
            <a:r>
              <a:rPr lang="en" sz="1700" u="sng">
                <a:solidFill>
                  <a:schemeClr val="hlink"/>
                </a:solidFill>
                <a:highlight>
                  <a:srgbClr val="FFFFFF"/>
                </a:highlight>
                <a:hlinkClick r:id="rId14"/>
              </a:rPr>
              <a:t>Home and Community Based Services</a:t>
            </a:r>
            <a:r>
              <a:rPr lang="en" sz="1700">
                <a:highlight>
                  <a:srgbClr val="FFFFFF"/>
                </a:highlight>
              </a:rPr>
              <a:t> (HCBS) &amp; </a:t>
            </a:r>
            <a:r>
              <a:rPr lang="en" sz="1700" u="sng">
                <a:solidFill>
                  <a:schemeClr val="hlink"/>
                </a:solidFill>
                <a:highlight>
                  <a:srgbClr val="FFFFFF"/>
                </a:highlight>
                <a:hlinkClick r:id="rId15"/>
              </a:rPr>
              <a:t>Community Oriented Recovery &amp; Empowerment</a:t>
            </a:r>
            <a:r>
              <a:rPr lang="en" sz="1700">
                <a:highlight>
                  <a:srgbClr val="FFFFFF"/>
                </a:highlight>
              </a:rPr>
              <a:t> (CORE)</a:t>
            </a:r>
            <a:endParaRPr sz="1700">
              <a:highlight>
                <a:srgbClr val="FFFFFF"/>
              </a:high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2"/>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Library Story Times/Play Groups</a:t>
            </a:r>
            <a:endParaRPr/>
          </a:p>
        </p:txBody>
      </p:sp>
      <p:sp>
        <p:nvSpPr>
          <p:cNvPr id="457" name="Google Shape;457;p32"/>
          <p:cNvSpPr txBox="1"/>
          <p:nvPr>
            <p:ph idx="1" type="body"/>
          </p:nvPr>
        </p:nvSpPr>
        <p:spPr>
          <a:xfrm>
            <a:off x="311700" y="954525"/>
            <a:ext cx="8520600" cy="3765900"/>
          </a:xfrm>
          <a:prstGeom prst="rect">
            <a:avLst/>
          </a:prstGeom>
          <a:noFill/>
          <a:ln>
            <a:noFill/>
          </a:ln>
        </p:spPr>
        <p:txBody>
          <a:bodyPr anchorCtr="0" anchor="t" bIns="91425" lIns="91425" spcFirstLastPara="1" rIns="91425" wrap="square" tIns="91425">
            <a:noAutofit/>
          </a:bodyPr>
          <a:lstStyle/>
          <a:p>
            <a:pPr indent="-342900" lvl="0" marL="457200" rtl="0" algn="l">
              <a:lnSpc>
                <a:spcPct val="95000"/>
              </a:lnSpc>
              <a:spcBef>
                <a:spcPts val="0"/>
              </a:spcBef>
              <a:spcAft>
                <a:spcPts val="0"/>
              </a:spcAft>
              <a:buSzPts val="1800"/>
              <a:buChar char="●"/>
            </a:pPr>
            <a:r>
              <a:rPr lang="en"/>
              <a:t>Albany</a:t>
            </a:r>
            <a:endParaRPr/>
          </a:p>
          <a:p>
            <a:pPr indent="-323850" lvl="1" marL="914400" rtl="0" algn="l">
              <a:lnSpc>
                <a:spcPct val="95000"/>
              </a:lnSpc>
              <a:spcBef>
                <a:spcPts val="0"/>
              </a:spcBef>
              <a:spcAft>
                <a:spcPts val="0"/>
              </a:spcAft>
              <a:buSzPts val="1500"/>
              <a:buChar char="○"/>
            </a:pPr>
            <a:r>
              <a:rPr lang="en" sz="1500" u="sng">
                <a:solidFill>
                  <a:schemeClr val="hlink"/>
                </a:solidFill>
                <a:hlinkClick r:id="rId3"/>
              </a:rPr>
              <a:t>Albany Public Library</a:t>
            </a:r>
            <a:r>
              <a:rPr lang="en" sz="1500"/>
              <a:t> - variety of days/times</a:t>
            </a:r>
            <a:endParaRPr sz="1500"/>
          </a:p>
          <a:p>
            <a:pPr indent="-323850" lvl="1" marL="914400" rtl="0" algn="l">
              <a:lnSpc>
                <a:spcPct val="95000"/>
              </a:lnSpc>
              <a:spcBef>
                <a:spcPts val="0"/>
              </a:spcBef>
              <a:spcAft>
                <a:spcPts val="0"/>
              </a:spcAft>
              <a:buSzPts val="1500"/>
              <a:buChar char="○"/>
            </a:pPr>
            <a:r>
              <a:rPr lang="en" sz="1500" u="sng">
                <a:solidFill>
                  <a:schemeClr val="hlink"/>
                </a:solidFill>
                <a:hlinkClick r:id="rId4"/>
              </a:rPr>
              <a:t>Cohoes Library</a:t>
            </a:r>
            <a:r>
              <a:rPr lang="en" sz="1500"/>
              <a:t> - 1st Saturday at 11:00</a:t>
            </a:r>
            <a:endParaRPr sz="1500"/>
          </a:p>
          <a:p>
            <a:pPr indent="-342900" lvl="0" marL="457200" rtl="0" algn="l">
              <a:lnSpc>
                <a:spcPct val="95000"/>
              </a:lnSpc>
              <a:spcBef>
                <a:spcPts val="0"/>
              </a:spcBef>
              <a:spcAft>
                <a:spcPts val="0"/>
              </a:spcAft>
              <a:buSzPts val="1800"/>
              <a:buChar char="●"/>
            </a:pPr>
            <a:r>
              <a:rPr lang="en"/>
              <a:t>Rensselaer</a:t>
            </a:r>
            <a:endParaRPr/>
          </a:p>
          <a:p>
            <a:pPr indent="-323850" lvl="1" marL="914400" rtl="0" algn="l">
              <a:lnSpc>
                <a:spcPct val="95000"/>
              </a:lnSpc>
              <a:spcBef>
                <a:spcPts val="0"/>
              </a:spcBef>
              <a:spcAft>
                <a:spcPts val="0"/>
              </a:spcAft>
              <a:buSzPts val="1500"/>
              <a:buChar char="○"/>
            </a:pPr>
            <a:r>
              <a:rPr lang="en" sz="1500" u="sng">
                <a:solidFill>
                  <a:schemeClr val="hlink"/>
                </a:solidFill>
                <a:hlinkClick r:id="rId5"/>
              </a:rPr>
              <a:t>Troy</a:t>
            </a:r>
            <a:r>
              <a:rPr lang="en" sz="1500"/>
              <a:t> - Th  at 10:30, Playtime Pals - Monthly  at YWCA</a:t>
            </a:r>
            <a:endParaRPr sz="1500"/>
          </a:p>
          <a:p>
            <a:pPr indent="-323850" lvl="1" marL="914400" rtl="0" algn="l">
              <a:lnSpc>
                <a:spcPct val="95000"/>
              </a:lnSpc>
              <a:spcBef>
                <a:spcPts val="0"/>
              </a:spcBef>
              <a:spcAft>
                <a:spcPts val="0"/>
              </a:spcAft>
              <a:buSzPts val="1500"/>
              <a:buChar char="○"/>
            </a:pPr>
            <a:r>
              <a:rPr lang="en" sz="1500" u="sng">
                <a:solidFill>
                  <a:schemeClr val="hlink"/>
                </a:solidFill>
                <a:hlinkClick r:id="rId6"/>
              </a:rPr>
              <a:t>East Greenbush</a:t>
            </a:r>
            <a:r>
              <a:rPr lang="en" sz="1500"/>
              <a:t> - T, W, Th at 10am, Some Saturdays and evenings</a:t>
            </a:r>
            <a:endParaRPr sz="1500"/>
          </a:p>
          <a:p>
            <a:pPr indent="-323850" lvl="1" marL="914400" rtl="0" algn="l">
              <a:lnSpc>
                <a:spcPct val="95000"/>
              </a:lnSpc>
              <a:spcBef>
                <a:spcPts val="0"/>
              </a:spcBef>
              <a:spcAft>
                <a:spcPts val="0"/>
              </a:spcAft>
              <a:buSzPts val="1500"/>
              <a:buChar char="○"/>
            </a:pPr>
            <a:r>
              <a:rPr lang="en" sz="1500" u="sng">
                <a:solidFill>
                  <a:schemeClr val="hlink"/>
                </a:solidFill>
                <a:hlinkClick r:id="rId7"/>
              </a:rPr>
              <a:t>Brunswick</a:t>
            </a:r>
            <a:r>
              <a:rPr lang="en" sz="1500"/>
              <a:t> - T, Th at 10:30</a:t>
            </a:r>
            <a:endParaRPr sz="1500"/>
          </a:p>
          <a:p>
            <a:pPr indent="-323850" lvl="1" marL="914400" rtl="0" algn="l">
              <a:lnSpc>
                <a:spcPct val="95000"/>
              </a:lnSpc>
              <a:spcBef>
                <a:spcPts val="0"/>
              </a:spcBef>
              <a:spcAft>
                <a:spcPts val="0"/>
              </a:spcAft>
              <a:buSzPts val="1500"/>
              <a:buChar char="○"/>
            </a:pPr>
            <a:r>
              <a:rPr lang="en" sz="1500" u="sng">
                <a:solidFill>
                  <a:schemeClr val="hlink"/>
                </a:solidFill>
                <a:hlinkClick r:id="rId8"/>
              </a:rPr>
              <a:t>Poestenkill</a:t>
            </a:r>
            <a:r>
              <a:rPr lang="en" sz="1500"/>
              <a:t> - Friday 10:15</a:t>
            </a:r>
            <a:endParaRPr sz="1500"/>
          </a:p>
          <a:p>
            <a:pPr indent="-323850" lvl="1" marL="914400" rtl="0" algn="l">
              <a:lnSpc>
                <a:spcPct val="95000"/>
              </a:lnSpc>
              <a:spcBef>
                <a:spcPts val="0"/>
              </a:spcBef>
              <a:spcAft>
                <a:spcPts val="0"/>
              </a:spcAft>
              <a:buSzPts val="1500"/>
              <a:buChar char="○"/>
            </a:pPr>
            <a:r>
              <a:rPr lang="en" sz="1500" u="sng">
                <a:solidFill>
                  <a:schemeClr val="hlink"/>
                </a:solidFill>
                <a:hlinkClick r:id="rId9"/>
              </a:rPr>
              <a:t>Grafton State Park Toddler Time</a:t>
            </a:r>
            <a:r>
              <a:rPr lang="en" sz="1500"/>
              <a:t> - Th 10am</a:t>
            </a:r>
            <a:endParaRPr sz="1500"/>
          </a:p>
          <a:p>
            <a:pPr indent="-342900" lvl="0" marL="457200" rtl="0" algn="l">
              <a:lnSpc>
                <a:spcPct val="95000"/>
              </a:lnSpc>
              <a:spcBef>
                <a:spcPts val="0"/>
              </a:spcBef>
              <a:spcAft>
                <a:spcPts val="0"/>
              </a:spcAft>
              <a:buSzPts val="1800"/>
              <a:buChar char="●"/>
            </a:pPr>
            <a:r>
              <a:rPr lang="en"/>
              <a:t>Schenectady</a:t>
            </a:r>
            <a:endParaRPr/>
          </a:p>
          <a:p>
            <a:pPr indent="-323850" lvl="1" marL="914400" rtl="0" algn="l">
              <a:lnSpc>
                <a:spcPct val="95000"/>
              </a:lnSpc>
              <a:spcBef>
                <a:spcPts val="0"/>
              </a:spcBef>
              <a:spcAft>
                <a:spcPts val="0"/>
              </a:spcAft>
              <a:buSzPts val="1500"/>
              <a:buChar char="○"/>
            </a:pPr>
            <a:r>
              <a:rPr lang="en" sz="1500" u="sng">
                <a:solidFill>
                  <a:schemeClr val="hlink"/>
                </a:solidFill>
                <a:hlinkClick r:id="rId10"/>
              </a:rPr>
              <a:t>Schenectady</a:t>
            </a:r>
            <a:r>
              <a:rPr lang="en" sz="1500"/>
              <a:t> - Most days of the week at different locations </a:t>
            </a:r>
            <a:endParaRPr sz="1500"/>
          </a:p>
          <a:p>
            <a:pPr indent="-323850" lvl="1" marL="914400" rtl="0" algn="l">
              <a:lnSpc>
                <a:spcPct val="95000"/>
              </a:lnSpc>
              <a:spcBef>
                <a:spcPts val="0"/>
              </a:spcBef>
              <a:spcAft>
                <a:spcPts val="0"/>
              </a:spcAft>
              <a:buSzPts val="1500"/>
              <a:buChar char="○"/>
            </a:pPr>
            <a:r>
              <a:rPr lang="en" sz="1500" u="sng">
                <a:solidFill>
                  <a:schemeClr val="hlink"/>
                </a:solidFill>
                <a:hlinkClick r:id="rId11"/>
              </a:rPr>
              <a:t>ECOS Central Park</a:t>
            </a:r>
            <a:r>
              <a:rPr lang="en" sz="1500"/>
              <a:t> - W at 10 from Apr 1 to June 17</a:t>
            </a:r>
            <a:endParaRPr sz="1500"/>
          </a:p>
          <a:p>
            <a:pPr indent="-342900" lvl="0" marL="457200" rtl="0" algn="l">
              <a:lnSpc>
                <a:spcPct val="95000"/>
              </a:lnSpc>
              <a:spcBef>
                <a:spcPts val="0"/>
              </a:spcBef>
              <a:spcAft>
                <a:spcPts val="0"/>
              </a:spcAft>
              <a:buSzPts val="1800"/>
              <a:buChar char="●"/>
            </a:pPr>
            <a:r>
              <a:rPr lang="en"/>
              <a:t>Saratoga</a:t>
            </a:r>
            <a:endParaRPr/>
          </a:p>
          <a:p>
            <a:pPr indent="-323850" lvl="1" marL="914400" rtl="0" algn="l">
              <a:lnSpc>
                <a:spcPct val="95000"/>
              </a:lnSpc>
              <a:spcBef>
                <a:spcPts val="0"/>
              </a:spcBef>
              <a:spcAft>
                <a:spcPts val="0"/>
              </a:spcAft>
              <a:buSzPts val="1500"/>
              <a:buChar char="○"/>
            </a:pPr>
            <a:r>
              <a:rPr lang="en" sz="1500" u="sng">
                <a:solidFill>
                  <a:schemeClr val="hlink"/>
                </a:solidFill>
                <a:hlinkClick r:id="rId12"/>
              </a:rPr>
              <a:t>Saratoga Library </a:t>
            </a:r>
            <a:r>
              <a:rPr lang="en" sz="1500"/>
              <a:t>- Variety of days/events</a:t>
            </a:r>
            <a:endParaRPr sz="1500"/>
          </a:p>
          <a:p>
            <a:pPr indent="-323850" lvl="1" marL="914400" rtl="0" algn="l">
              <a:lnSpc>
                <a:spcPct val="95000"/>
              </a:lnSpc>
              <a:spcBef>
                <a:spcPts val="0"/>
              </a:spcBef>
              <a:spcAft>
                <a:spcPts val="0"/>
              </a:spcAft>
              <a:buSzPts val="1500"/>
              <a:buChar char="○"/>
            </a:pPr>
            <a:r>
              <a:rPr lang="en" sz="1500" u="sng">
                <a:solidFill>
                  <a:schemeClr val="hlink"/>
                </a:solidFill>
                <a:hlinkClick r:id="rId13"/>
              </a:rPr>
              <a:t>Ballston Spa</a:t>
            </a:r>
            <a:r>
              <a:rPr lang="en" sz="1500"/>
              <a:t> - Th at 10am</a:t>
            </a:r>
            <a:endParaRPr sz="1500"/>
          </a:p>
          <a:p>
            <a:pPr indent="-323850" lvl="1" marL="914400" rtl="0" algn="l">
              <a:lnSpc>
                <a:spcPct val="100000"/>
              </a:lnSpc>
              <a:spcBef>
                <a:spcPts val="0"/>
              </a:spcBef>
              <a:spcAft>
                <a:spcPts val="0"/>
              </a:spcAft>
              <a:buSzPts val="1500"/>
              <a:buChar char="○"/>
            </a:pPr>
            <a:r>
              <a:rPr lang="en" sz="1500" u="sng">
                <a:solidFill>
                  <a:schemeClr val="hlink"/>
                </a:solidFill>
                <a:hlinkClick r:id="rId14"/>
              </a:rPr>
              <a:t>Clifton Park</a:t>
            </a:r>
            <a:r>
              <a:rPr lang="en" sz="1500"/>
              <a:t> - M and  Th at 10</a:t>
            </a:r>
            <a:endParaRPr sz="1500"/>
          </a:p>
          <a:p>
            <a:pPr indent="0" lvl="0" marL="0" rtl="0" algn="ctr">
              <a:lnSpc>
                <a:spcPct val="100000"/>
              </a:lnSpc>
              <a:spcBef>
                <a:spcPts val="0"/>
              </a:spcBef>
              <a:spcAft>
                <a:spcPts val="0"/>
              </a:spcAft>
              <a:buNone/>
            </a:pPr>
            <a:r>
              <a:rPr lang="en" sz="1500"/>
              <a:t>And More!</a:t>
            </a:r>
            <a:endParaRPr sz="15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g3d4d57e896e_0_12"/>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46789"/>
              <a:buNone/>
            </a:pPr>
            <a:r>
              <a:rPr lang="en"/>
              <a:t>Nature</a:t>
            </a:r>
            <a:r>
              <a:rPr lang="en"/>
              <a:t> &amp; Indoor Centers </a:t>
            </a:r>
            <a:r>
              <a:rPr lang="en" sz="2422"/>
              <a:t>- often free programs</a:t>
            </a:r>
            <a:endParaRPr sz="2422"/>
          </a:p>
        </p:txBody>
      </p:sp>
      <p:sp>
        <p:nvSpPr>
          <p:cNvPr id="463" name="Google Shape;463;g3d4d57e896e_0_12"/>
          <p:cNvSpPr txBox="1"/>
          <p:nvPr>
            <p:ph idx="1" type="body"/>
          </p:nvPr>
        </p:nvSpPr>
        <p:spPr>
          <a:xfrm>
            <a:off x="311700" y="954525"/>
            <a:ext cx="8520600" cy="3765900"/>
          </a:xfrm>
          <a:prstGeom prst="rect">
            <a:avLst/>
          </a:prstGeom>
          <a:noFill/>
          <a:ln>
            <a:noFill/>
          </a:ln>
        </p:spPr>
        <p:txBody>
          <a:bodyPr anchorCtr="0" anchor="t" bIns="91425" lIns="91425" spcFirstLastPara="1" rIns="91425" wrap="square" tIns="91425">
            <a:noAutofit/>
          </a:bodyPr>
          <a:lstStyle/>
          <a:p>
            <a:pPr indent="-338455" lvl="0" marL="457200" rtl="0" algn="l">
              <a:lnSpc>
                <a:spcPct val="95000"/>
              </a:lnSpc>
              <a:spcBef>
                <a:spcPts val="0"/>
              </a:spcBef>
              <a:spcAft>
                <a:spcPts val="0"/>
              </a:spcAft>
              <a:buSzPts val="1730"/>
              <a:buChar char="●"/>
            </a:pPr>
            <a:r>
              <a:rPr lang="en" sz="1730"/>
              <a:t>Albany</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3"/>
              </a:rPr>
              <a:t>Albany Pine Bush Preserve</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4"/>
              </a:rPr>
              <a:t>Five Rivers Environmental Education Center</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5"/>
              </a:rPr>
              <a:t>Emma Treadwell Thatcher Nature Center</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6"/>
              </a:rPr>
              <a:t>New York State Museum - Discovery Place</a:t>
            </a:r>
            <a:endParaRPr sz="1730"/>
          </a:p>
          <a:p>
            <a:pPr indent="-338455" lvl="0" marL="457200" rtl="0" algn="l">
              <a:lnSpc>
                <a:spcPct val="95000"/>
              </a:lnSpc>
              <a:spcBef>
                <a:spcPts val="0"/>
              </a:spcBef>
              <a:spcAft>
                <a:spcPts val="0"/>
              </a:spcAft>
              <a:buSzPts val="1730"/>
              <a:buChar char="●"/>
            </a:pPr>
            <a:r>
              <a:rPr lang="en" sz="1730"/>
              <a:t>Rensselaer</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7"/>
              </a:rPr>
              <a:t>Burden Pond Preserve</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8"/>
              </a:rPr>
              <a:t>Dyken Pond Environmental Center</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9"/>
              </a:rPr>
              <a:t>Grafton Lakes State Park</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10"/>
              </a:rPr>
              <a:t>Hudson Taconic Lands</a:t>
            </a:r>
            <a:endParaRPr sz="1730"/>
          </a:p>
          <a:p>
            <a:pPr indent="-338455" lvl="0" marL="457200" rtl="0" algn="l">
              <a:lnSpc>
                <a:spcPct val="95000"/>
              </a:lnSpc>
              <a:spcBef>
                <a:spcPts val="0"/>
              </a:spcBef>
              <a:spcAft>
                <a:spcPts val="0"/>
              </a:spcAft>
              <a:buSzPts val="1730"/>
              <a:buChar char="●"/>
            </a:pPr>
            <a:r>
              <a:rPr lang="en" sz="1730"/>
              <a:t>Schenectady</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11"/>
              </a:rPr>
              <a:t>Central Park</a:t>
            </a:r>
            <a:r>
              <a:rPr lang="en" sz="1730"/>
              <a:t> - </a:t>
            </a:r>
            <a:r>
              <a:rPr lang="en" sz="1730" u="sng">
                <a:solidFill>
                  <a:schemeClr val="hlink"/>
                </a:solidFill>
                <a:hlinkClick r:id="rId12"/>
              </a:rPr>
              <a:t>ECOS Connecting Tots to Nature</a:t>
            </a:r>
            <a:endParaRPr sz="1730"/>
          </a:p>
          <a:p>
            <a:pPr indent="-338455" lvl="0" marL="457200" rtl="0" algn="l">
              <a:lnSpc>
                <a:spcPct val="95000"/>
              </a:lnSpc>
              <a:spcBef>
                <a:spcPts val="0"/>
              </a:spcBef>
              <a:spcAft>
                <a:spcPts val="0"/>
              </a:spcAft>
              <a:buSzPts val="1730"/>
              <a:buChar char="●"/>
            </a:pPr>
            <a:r>
              <a:rPr lang="en" sz="1730"/>
              <a:t>Saratoga</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13"/>
              </a:rPr>
              <a:t>Peebles Island State Park</a:t>
            </a:r>
            <a:endParaRPr sz="1730"/>
          </a:p>
          <a:p>
            <a:pPr indent="-338455" lvl="1" marL="914400" rtl="0" algn="l">
              <a:lnSpc>
                <a:spcPct val="95000"/>
              </a:lnSpc>
              <a:spcBef>
                <a:spcPts val="0"/>
              </a:spcBef>
              <a:spcAft>
                <a:spcPts val="0"/>
              </a:spcAft>
              <a:buSzPts val="1730"/>
              <a:buChar char="○"/>
            </a:pPr>
            <a:r>
              <a:rPr lang="en" sz="1730" u="sng">
                <a:solidFill>
                  <a:schemeClr val="hlink"/>
                </a:solidFill>
                <a:hlinkClick r:id="rId14"/>
              </a:rPr>
              <a:t>Saratoga Spa State Park</a:t>
            </a:r>
            <a:endParaRPr sz="173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33"/>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Others Resources</a:t>
            </a:r>
            <a:endParaRPr/>
          </a:p>
        </p:txBody>
      </p:sp>
      <p:sp>
        <p:nvSpPr>
          <p:cNvPr id="469" name="Google Shape;469;p33"/>
          <p:cNvSpPr txBox="1"/>
          <p:nvPr>
            <p:ph idx="1" type="body"/>
          </p:nvPr>
        </p:nvSpPr>
        <p:spPr>
          <a:xfrm>
            <a:off x="311700" y="959300"/>
            <a:ext cx="8520600" cy="3416400"/>
          </a:xfrm>
          <a:prstGeom prst="rect">
            <a:avLst/>
          </a:prstGeom>
          <a:noFill/>
          <a:ln>
            <a:noFill/>
          </a:ln>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Char char="●"/>
            </a:pPr>
            <a:r>
              <a:rPr lang="en" sz="1700" u="sng">
                <a:solidFill>
                  <a:schemeClr val="hlink"/>
                </a:solidFill>
                <a:highlight>
                  <a:schemeClr val="lt1"/>
                </a:highlight>
                <a:hlinkClick r:id="rId3"/>
              </a:rPr>
              <a:t>Broadway Coffee Co</a:t>
            </a:r>
            <a:r>
              <a:rPr lang="en" sz="1700">
                <a:highlight>
                  <a:schemeClr val="lt1"/>
                </a:highlight>
              </a:rPr>
              <a:t> - Fourth Trimester Series &amp; Little Songbirds class*</a:t>
            </a:r>
            <a:endParaRPr sz="1700">
              <a:highlight>
                <a:schemeClr val="lt1"/>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chemeClr val="lt1"/>
                </a:highlight>
                <a:hlinkClick r:id="rId4"/>
              </a:rPr>
              <a:t>Round Lake Doula</a:t>
            </a:r>
            <a:r>
              <a:rPr lang="en" sz="1700">
                <a:highlight>
                  <a:schemeClr val="lt1"/>
                </a:highlight>
              </a:rPr>
              <a:t> - Fourth Trimester Circle*</a:t>
            </a:r>
            <a:endParaRPr sz="1700">
              <a:highlight>
                <a:schemeClr val="lt1"/>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chemeClr val="lt1"/>
                </a:highlight>
                <a:hlinkClick r:id="rId5"/>
              </a:rPr>
              <a:t>Fit4Mom Upstate Saratoga</a:t>
            </a:r>
            <a:r>
              <a:rPr lang="en" sz="1700">
                <a:highlight>
                  <a:schemeClr val="lt1"/>
                </a:highlight>
              </a:rPr>
              <a:t> - Group exercise classes, first one free*</a:t>
            </a:r>
            <a:endParaRPr sz="1700">
              <a:highlight>
                <a:schemeClr val="lt1"/>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rgbClr val="FFFFFF"/>
                </a:highlight>
                <a:hlinkClick r:id="rId6"/>
              </a:rPr>
              <a:t>Play, Create &amp; Explore</a:t>
            </a:r>
            <a:r>
              <a:rPr lang="en" sz="1700">
                <a:solidFill>
                  <a:srgbClr val="222222"/>
                </a:solidFill>
                <a:highlight>
                  <a:srgbClr val="FFFFFF"/>
                </a:highlight>
              </a:rPr>
              <a:t> -  </a:t>
            </a:r>
            <a:r>
              <a:rPr lang="en" sz="1700">
                <a:highlight>
                  <a:schemeClr val="lt1"/>
                </a:highlight>
              </a:rPr>
              <a:t>Group dynamic activities for children/families*</a:t>
            </a:r>
            <a:endParaRPr sz="1700">
              <a:highlight>
                <a:schemeClr val="lt1"/>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rgbClr val="FFFFFF"/>
                </a:highlight>
                <a:hlinkClick r:id="rId7"/>
              </a:rPr>
              <a:t>Carrier Connection</a:t>
            </a:r>
            <a:r>
              <a:rPr lang="en" sz="1700">
                <a:highlight>
                  <a:srgbClr val="FFFFFF"/>
                </a:highlight>
              </a:rPr>
              <a:t> - Babywearing lending library*</a:t>
            </a:r>
            <a:endParaRPr sz="1700">
              <a:highlight>
                <a:srgbClr val="FFFFFF"/>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rgbClr val="FFFFFF"/>
                </a:highlight>
                <a:hlinkClick r:id="rId8"/>
              </a:rPr>
              <a:t>Cornell Cooperative Extension</a:t>
            </a:r>
            <a:r>
              <a:rPr lang="en" sz="1700">
                <a:highlight>
                  <a:srgbClr val="FFFFFF"/>
                </a:highlight>
              </a:rPr>
              <a:t> - Positive Parenting Education</a:t>
            </a:r>
            <a:endParaRPr sz="1700">
              <a:highlight>
                <a:srgbClr val="FFFFFF"/>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rgbClr val="FFFFFF"/>
                </a:highlight>
                <a:hlinkClick r:id="rId9"/>
              </a:rPr>
              <a:t>Parent &amp; Children Programs</a:t>
            </a:r>
            <a:r>
              <a:rPr lang="en" sz="1700">
                <a:highlight>
                  <a:srgbClr val="FFFFFF"/>
                </a:highlight>
              </a:rPr>
              <a:t> - at Albany Medical Center</a:t>
            </a:r>
            <a:endParaRPr sz="1700">
              <a:highlight>
                <a:srgbClr val="FFFFFF"/>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rgbClr val="FFFFFF"/>
                </a:highlight>
                <a:hlinkClick r:id="rId10"/>
              </a:rPr>
              <a:t>Family Focused Services</a:t>
            </a:r>
            <a:r>
              <a:rPr lang="en" sz="1700">
                <a:highlight>
                  <a:srgbClr val="FFFFFF"/>
                </a:highlight>
              </a:rPr>
              <a:t> - at Trinity Alliance</a:t>
            </a:r>
            <a:endParaRPr sz="1700">
              <a:highlight>
                <a:srgbClr val="FFFFFF"/>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chemeClr val="lt1"/>
                </a:highlight>
                <a:hlinkClick r:id="rId11"/>
              </a:rPr>
              <a:t>Stronger Families New York</a:t>
            </a:r>
            <a:r>
              <a:rPr lang="en" sz="1700">
                <a:highlight>
                  <a:schemeClr val="lt1"/>
                </a:highlight>
              </a:rPr>
              <a:t> - </a:t>
            </a:r>
            <a:r>
              <a:rPr lang="en" sz="1700">
                <a:highlight>
                  <a:srgbClr val="FFFFFF"/>
                </a:highlight>
              </a:rPr>
              <a:t>Drop-in play groups, parenting workshops support groups, and family events</a:t>
            </a:r>
            <a:endParaRPr sz="1700">
              <a:highlight>
                <a:srgbClr val="FFFFFF"/>
              </a:highlight>
            </a:endParaRPr>
          </a:p>
          <a:p>
            <a:pPr indent="-336550" lvl="0" marL="457200" rtl="0" algn="l">
              <a:lnSpc>
                <a:spcPct val="100000"/>
              </a:lnSpc>
              <a:spcBef>
                <a:spcPts val="0"/>
              </a:spcBef>
              <a:spcAft>
                <a:spcPts val="0"/>
              </a:spcAft>
              <a:buSzPts val="1700"/>
              <a:buChar char="●"/>
            </a:pPr>
            <a:r>
              <a:rPr lang="en" sz="1700" u="sng">
                <a:solidFill>
                  <a:schemeClr val="hlink"/>
                </a:solidFill>
                <a:highlight>
                  <a:srgbClr val="FFFFFF"/>
                </a:highlight>
                <a:hlinkClick r:id="rId12"/>
              </a:rPr>
              <a:t>Dolly Parton Imagination Library</a:t>
            </a:r>
            <a:r>
              <a:rPr lang="en" sz="1700">
                <a:highlight>
                  <a:srgbClr val="FFFFFF"/>
                </a:highlight>
              </a:rPr>
              <a:t> - free books delivered to children 0-5yrs</a:t>
            </a:r>
            <a:endParaRPr sz="1700">
              <a:highlight>
                <a:srgbClr val="FFFFFF"/>
              </a:highlight>
            </a:endParaRPr>
          </a:p>
          <a:p>
            <a:pPr indent="0" lvl="0" marL="0" rtl="0" algn="l">
              <a:lnSpc>
                <a:spcPct val="100000"/>
              </a:lnSpc>
              <a:spcBef>
                <a:spcPts val="0"/>
              </a:spcBef>
              <a:spcAft>
                <a:spcPts val="0"/>
              </a:spcAft>
              <a:buNone/>
            </a:pPr>
            <a:r>
              <a:t/>
            </a:r>
            <a:endParaRPr sz="1700">
              <a:highlight>
                <a:srgbClr val="FFFFFF"/>
              </a:highlight>
            </a:endParaRPr>
          </a:p>
          <a:p>
            <a:pPr indent="0" lvl="0" marL="0" rtl="0" algn="l">
              <a:lnSpc>
                <a:spcPct val="100000"/>
              </a:lnSpc>
              <a:spcBef>
                <a:spcPts val="0"/>
              </a:spcBef>
              <a:spcAft>
                <a:spcPts val="0"/>
              </a:spcAft>
              <a:buNone/>
            </a:pPr>
            <a:r>
              <a:rPr lang="en" sz="1700" u="sng">
                <a:solidFill>
                  <a:schemeClr val="accent5"/>
                </a:solidFill>
                <a:highlight>
                  <a:schemeClr val="lt1"/>
                </a:highlight>
                <a:latin typeface="Arial"/>
                <a:ea typeface="Arial"/>
                <a:cs typeface="Arial"/>
                <a:sym typeface="Arial"/>
                <a:hlinkClick r:id="rId13">
                  <a:extLst>
                    <a:ext uri="{A12FA001-AC4F-418D-AE19-62706E023703}">
                      <ahyp:hlinkClr val="tx"/>
                    </a:ext>
                  </a:extLst>
                </a:hlinkClick>
              </a:rPr>
              <a:t>County Resource Guide(s)</a:t>
            </a:r>
            <a:r>
              <a:rPr lang="en" sz="1700">
                <a:highlight>
                  <a:schemeClr val="lt1"/>
                </a:highlight>
              </a:rPr>
              <a:t> - From The Food Pantries of the Capital District</a:t>
            </a:r>
            <a:endParaRPr sz="1700">
              <a:highlight>
                <a:schemeClr val="lt1"/>
              </a:highlight>
            </a:endParaRPr>
          </a:p>
          <a:p>
            <a:pPr indent="0" lvl="0" marL="0" rtl="0" algn="l">
              <a:lnSpc>
                <a:spcPct val="100000"/>
              </a:lnSpc>
              <a:spcBef>
                <a:spcPts val="0"/>
              </a:spcBef>
              <a:spcAft>
                <a:spcPts val="0"/>
              </a:spcAft>
              <a:buNone/>
            </a:pPr>
            <a:r>
              <a:rPr lang="en" sz="1700" u="sng">
                <a:solidFill>
                  <a:schemeClr val="accent5"/>
                </a:solidFill>
                <a:highlight>
                  <a:schemeClr val="lt1"/>
                </a:highlight>
                <a:hlinkClick r:id="rId14">
                  <a:extLst>
                    <a:ext uri="{A12FA001-AC4F-418D-AE19-62706E023703}">
                      <ahyp:hlinkClr val="tx"/>
                    </a:ext>
                  </a:extLst>
                </a:hlinkClick>
              </a:rPr>
              <a:t>Compendium of Services</a:t>
            </a:r>
            <a:r>
              <a:rPr lang="en" sz="1700">
                <a:highlight>
                  <a:schemeClr val="lt1"/>
                </a:highlight>
              </a:rPr>
              <a:t> - OCFS List of resources</a:t>
            </a:r>
            <a:endParaRPr sz="1700">
              <a:highlight>
                <a:schemeClr val="lt1"/>
              </a:highlight>
            </a:endParaRPr>
          </a:p>
          <a:p>
            <a:pPr indent="0" lvl="0" marL="0" rtl="0" algn="l">
              <a:lnSpc>
                <a:spcPct val="100000"/>
              </a:lnSpc>
              <a:spcBef>
                <a:spcPts val="0"/>
              </a:spcBef>
              <a:spcAft>
                <a:spcPts val="0"/>
              </a:spcAft>
              <a:buNone/>
            </a:pPr>
            <a:r>
              <a:rPr lang="en" sz="1700" u="sng">
                <a:solidFill>
                  <a:schemeClr val="hlink"/>
                </a:solidFill>
                <a:highlight>
                  <a:schemeClr val="lt1"/>
                </a:highlight>
                <a:hlinkClick r:id="rId15"/>
              </a:rPr>
              <a:t>Albany Family Life Center Resource List</a:t>
            </a:r>
            <a:r>
              <a:rPr lang="en" sz="1700">
                <a:highlight>
                  <a:schemeClr val="lt1"/>
                </a:highlight>
              </a:rPr>
              <a:t>*</a:t>
            </a:r>
            <a:endParaRPr sz="1700">
              <a:highlight>
                <a:schemeClr val="lt1"/>
              </a:highlight>
            </a:endParaRPr>
          </a:p>
          <a:p>
            <a:pPr indent="0" lvl="0" marL="0" rtl="0" algn="l">
              <a:lnSpc>
                <a:spcPct val="100000"/>
              </a:lnSpc>
              <a:spcBef>
                <a:spcPts val="0"/>
              </a:spcBef>
              <a:spcAft>
                <a:spcPts val="0"/>
              </a:spcAft>
              <a:buNone/>
            </a:pPr>
            <a:r>
              <a:t/>
            </a:r>
            <a:endParaRPr sz="1700">
              <a:highlight>
                <a:srgbClr val="FFFFFF"/>
              </a:highlight>
            </a:endParaRPr>
          </a:p>
        </p:txBody>
      </p:sp>
      <p:sp>
        <p:nvSpPr>
          <p:cNvPr id="470" name="Google Shape;470;p33"/>
          <p:cNvSpPr txBox="1"/>
          <p:nvPr/>
        </p:nvSpPr>
        <p:spPr>
          <a:xfrm>
            <a:off x="5750650" y="555750"/>
            <a:ext cx="2925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Lato"/>
                <a:ea typeface="Lato"/>
                <a:cs typeface="Lato"/>
                <a:sym typeface="Lato"/>
              </a:rPr>
              <a:t>*Has registration fee(s)</a:t>
            </a:r>
            <a:endParaRPr sz="1800">
              <a:solidFill>
                <a:schemeClr val="dk2"/>
              </a:solidFill>
              <a:latin typeface="Lato"/>
              <a:ea typeface="Lato"/>
              <a:cs typeface="Lato"/>
              <a:sym typeface="Lato"/>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g3d2cf5862d9_0_9"/>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Full Resource List</a:t>
            </a:r>
            <a:endParaRPr/>
          </a:p>
        </p:txBody>
      </p:sp>
      <p:sp>
        <p:nvSpPr>
          <p:cNvPr id="476" name="Google Shape;476;g3d2cf5862d9_0_9"/>
          <p:cNvSpPr txBox="1"/>
          <p:nvPr>
            <p:ph idx="1" type="body"/>
          </p:nvPr>
        </p:nvSpPr>
        <p:spPr>
          <a:xfrm>
            <a:off x="311700" y="959300"/>
            <a:ext cx="8520600" cy="3416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t/>
            </a:r>
            <a:endParaRPr/>
          </a:p>
          <a:p>
            <a:pPr indent="0" lvl="0" marL="0" rtl="0" algn="ctr">
              <a:lnSpc>
                <a:spcPct val="100000"/>
              </a:lnSpc>
              <a:spcBef>
                <a:spcPts val="0"/>
              </a:spcBef>
              <a:spcAft>
                <a:spcPts val="0"/>
              </a:spcAft>
              <a:buSzPts val="1800"/>
              <a:buNone/>
            </a:pPr>
            <a:r>
              <a:t/>
            </a:r>
            <a:endParaRPr/>
          </a:p>
          <a:p>
            <a:pPr indent="0" lvl="0" marL="0" rtl="0" algn="ctr">
              <a:lnSpc>
                <a:spcPct val="100000"/>
              </a:lnSpc>
              <a:spcBef>
                <a:spcPts val="0"/>
              </a:spcBef>
              <a:spcAft>
                <a:spcPts val="0"/>
              </a:spcAft>
              <a:buSzPts val="1800"/>
              <a:buNone/>
            </a:pPr>
            <a:r>
              <a:t/>
            </a:r>
            <a:endParaRPr/>
          </a:p>
          <a:p>
            <a:pPr indent="0" lvl="0" marL="0" rtl="0" algn="ctr">
              <a:lnSpc>
                <a:spcPct val="100000"/>
              </a:lnSpc>
              <a:spcBef>
                <a:spcPts val="0"/>
              </a:spcBef>
              <a:spcAft>
                <a:spcPts val="0"/>
              </a:spcAft>
              <a:buSzPts val="1800"/>
              <a:buNone/>
            </a:pPr>
            <a:r>
              <a:rPr lang="en"/>
              <a:t>All of our resources are available in the following list for easy access:</a:t>
            </a:r>
            <a:endParaRPr/>
          </a:p>
          <a:p>
            <a:pPr indent="0" lvl="0" marL="0" rtl="0" algn="ctr">
              <a:lnSpc>
                <a:spcPct val="100000"/>
              </a:lnSpc>
              <a:spcBef>
                <a:spcPts val="0"/>
              </a:spcBef>
              <a:spcAft>
                <a:spcPts val="0"/>
              </a:spcAft>
              <a:buSzPts val="1800"/>
              <a:buNone/>
            </a:pPr>
            <a:r>
              <a:t/>
            </a:r>
            <a:endParaRPr/>
          </a:p>
          <a:p>
            <a:pPr indent="0" lvl="0" marL="0" rtl="0" algn="ctr">
              <a:lnSpc>
                <a:spcPct val="100000"/>
              </a:lnSpc>
              <a:spcBef>
                <a:spcPts val="0"/>
              </a:spcBef>
              <a:spcAft>
                <a:spcPts val="0"/>
              </a:spcAft>
              <a:buSzPts val="1800"/>
              <a:buNone/>
            </a:pPr>
            <a:r>
              <a:rPr lang="en" sz="2500" u="sng">
                <a:solidFill>
                  <a:schemeClr val="accent5"/>
                </a:solidFill>
                <a:highlight>
                  <a:schemeClr val="lt1"/>
                </a:highlight>
                <a:hlinkClick r:id="rId3">
                  <a:extLst>
                    <a:ext uri="{A12FA001-AC4F-418D-AE19-62706E023703}">
                      <ahyp:hlinkClr val="tx"/>
                    </a:ext>
                  </a:extLst>
                </a:hlinkClick>
              </a:rPr>
              <a:t>Pregnancy/B</a:t>
            </a:r>
            <a:r>
              <a:rPr lang="en" sz="2400" u="sng">
                <a:solidFill>
                  <a:schemeClr val="accent5"/>
                </a:solidFill>
                <a:highlight>
                  <a:schemeClr val="lt1"/>
                </a:highlight>
                <a:hlinkClick r:id="rId4">
                  <a:extLst>
                    <a:ext uri="{A12FA001-AC4F-418D-AE19-62706E023703}">
                      <ahyp:hlinkClr val="tx"/>
                    </a:ext>
                  </a:extLst>
                </a:hlinkClick>
              </a:rPr>
              <a:t>aby/Motherhood resources list</a:t>
            </a:r>
            <a:r>
              <a:rPr lang="en" sz="2400">
                <a:highlight>
                  <a:schemeClr val="lt1"/>
                </a:highlight>
              </a:rPr>
              <a:t> </a:t>
            </a:r>
            <a:endParaRPr sz="2400">
              <a:highlight>
                <a:schemeClr val="lt1"/>
              </a:highlight>
            </a:endParaRPr>
          </a:p>
          <a:p>
            <a:pPr indent="0" lvl="0" marL="0" rtl="0" algn="ctr">
              <a:lnSpc>
                <a:spcPct val="100000"/>
              </a:lnSpc>
              <a:spcBef>
                <a:spcPts val="0"/>
              </a:spcBef>
              <a:spcAft>
                <a:spcPts val="0"/>
              </a:spcAft>
              <a:buSzPts val="1800"/>
              <a:buNone/>
            </a:pPr>
            <a:r>
              <a:t/>
            </a:r>
            <a:endParaRPr sz="1700">
              <a:highlight>
                <a:schemeClr val="lt1"/>
              </a:highlight>
            </a:endParaRPr>
          </a:p>
          <a:p>
            <a:pPr indent="0" lvl="0" marL="0" rtl="0" algn="ctr">
              <a:lnSpc>
                <a:spcPct val="100000"/>
              </a:lnSpc>
              <a:spcBef>
                <a:spcPts val="0"/>
              </a:spcBef>
              <a:spcAft>
                <a:spcPts val="0"/>
              </a:spcAft>
              <a:buSzPts val="1800"/>
              <a:buNone/>
            </a:pPr>
            <a:r>
              <a:rPr lang="en" sz="1700">
                <a:highlight>
                  <a:schemeClr val="lt1"/>
                </a:highlight>
              </a:rPr>
              <a:t>by Lauren Keeley</a:t>
            </a:r>
            <a:endParaRPr sz="1100">
              <a:highlight>
                <a:schemeClr val="lt1"/>
              </a:highlight>
            </a:endParaRPr>
          </a:p>
          <a:p>
            <a:pPr indent="0" lvl="0" marL="0" rtl="0" algn="l">
              <a:lnSpc>
                <a:spcPct val="115000"/>
              </a:lnSpc>
              <a:spcBef>
                <a:spcPts val="0"/>
              </a:spcBef>
              <a:spcAft>
                <a:spcPts val="0"/>
              </a:spcAft>
              <a:buSzPts val="1800"/>
              <a:buNone/>
            </a:pPr>
            <a:r>
              <a:t/>
            </a:r>
            <a:endParaRPr sz="2000" u="sng">
              <a:solidFill>
                <a:srgbClr val="1155CC"/>
              </a:solidFill>
              <a:highlight>
                <a:srgbClr val="FFFFFF"/>
              </a:highlight>
            </a:endParaRPr>
          </a:p>
          <a:p>
            <a:pPr indent="0" lvl="0" marL="0" rtl="0" algn="l">
              <a:lnSpc>
                <a:spcPct val="115000"/>
              </a:lnSpc>
              <a:spcBef>
                <a:spcPts val="1200"/>
              </a:spcBef>
              <a:spcAft>
                <a:spcPts val="1200"/>
              </a:spcAft>
              <a:buSzPts val="1800"/>
              <a:buNone/>
            </a:pPr>
            <a:r>
              <a:t/>
            </a:r>
            <a:endParaRPr sz="20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g3d2cf5862d9_0_15"/>
          <p:cNvSpPr txBox="1"/>
          <p:nvPr>
            <p:ph type="title"/>
          </p:nvPr>
        </p:nvSpPr>
        <p:spPr>
          <a:xfrm>
            <a:off x="509550" y="1672650"/>
            <a:ext cx="8124900" cy="17982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800"/>
              <a:buNone/>
            </a:pPr>
            <a:r>
              <a:rPr lang="en">
                <a:solidFill>
                  <a:schemeClr val="accent2"/>
                </a:solidFill>
              </a:rPr>
              <a:t>Bonus: Play Spaces</a:t>
            </a:r>
            <a:endParaRPr>
              <a:solidFill>
                <a:schemeClr val="accent2"/>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g39584d80795_0_72"/>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Community Play Spaces - Not Free*</a:t>
            </a:r>
            <a:endParaRPr/>
          </a:p>
        </p:txBody>
      </p:sp>
      <p:sp>
        <p:nvSpPr>
          <p:cNvPr id="487" name="Google Shape;487;g39584d80795_0_72"/>
          <p:cNvSpPr txBox="1"/>
          <p:nvPr>
            <p:ph idx="1" type="body"/>
          </p:nvPr>
        </p:nvSpPr>
        <p:spPr>
          <a:xfrm>
            <a:off x="311700" y="1036238"/>
            <a:ext cx="7308300" cy="3732600"/>
          </a:xfrm>
          <a:prstGeom prst="rect">
            <a:avLst/>
          </a:prstGeom>
          <a:noFill/>
          <a:ln>
            <a:noFill/>
          </a:ln>
        </p:spPr>
        <p:txBody>
          <a:bodyPr anchorCtr="0" anchor="t" bIns="91425" lIns="91425" spcFirstLastPara="1" rIns="91425" wrap="square" tIns="91425">
            <a:noAutofit/>
          </a:bodyPr>
          <a:lstStyle/>
          <a:p>
            <a:pPr indent="-342900" lvl="0" marL="457200" rtl="0" algn="l">
              <a:spcBef>
                <a:spcPts val="1200"/>
              </a:spcBef>
              <a:spcAft>
                <a:spcPts val="0"/>
              </a:spcAft>
              <a:buSzPts val="1800"/>
              <a:buChar char="●"/>
            </a:pPr>
            <a:r>
              <a:rPr lang="en" u="sng">
                <a:solidFill>
                  <a:schemeClr val="accent5"/>
                </a:solidFill>
                <a:hlinkClick r:id="rId3">
                  <a:extLst>
                    <a:ext uri="{A12FA001-AC4F-418D-AE19-62706E023703}">
                      <ahyp:hlinkClr val="tx"/>
                    </a:ext>
                  </a:extLst>
                </a:hlinkClick>
              </a:rPr>
              <a:t>Barbara’s School of the Dance</a:t>
            </a:r>
            <a:r>
              <a:rPr lang="en"/>
              <a:t> - Delmar</a:t>
            </a:r>
            <a:endParaRPr/>
          </a:p>
          <a:p>
            <a:pPr indent="-342900" lvl="0" marL="457200" rtl="0" algn="l">
              <a:lnSpc>
                <a:spcPct val="115000"/>
              </a:lnSpc>
              <a:spcBef>
                <a:spcPts val="0"/>
              </a:spcBef>
              <a:spcAft>
                <a:spcPts val="0"/>
              </a:spcAft>
              <a:buSzPts val="1800"/>
              <a:buChar char="●"/>
            </a:pPr>
            <a:r>
              <a:rPr lang="en" u="sng">
                <a:solidFill>
                  <a:schemeClr val="hlink"/>
                </a:solidFill>
                <a:hlinkClick r:id="rId4"/>
              </a:rPr>
              <a:t>Billy Beez</a:t>
            </a:r>
            <a:r>
              <a:rPr lang="en"/>
              <a:t> (Crossgates Mall Albany)</a:t>
            </a:r>
            <a:endParaRPr/>
          </a:p>
          <a:p>
            <a:pPr indent="-342900" lvl="0" marL="457200" rtl="0" algn="l">
              <a:lnSpc>
                <a:spcPct val="115000"/>
              </a:lnSpc>
              <a:spcBef>
                <a:spcPts val="0"/>
              </a:spcBef>
              <a:spcAft>
                <a:spcPts val="0"/>
              </a:spcAft>
              <a:buSzPts val="1800"/>
              <a:buChar char="●"/>
            </a:pPr>
            <a:r>
              <a:rPr lang="en" u="sng">
                <a:solidFill>
                  <a:schemeClr val="hlink"/>
                </a:solidFill>
                <a:hlinkClick r:id="rId5"/>
              </a:rPr>
              <a:t>Bring on the Spectrum</a:t>
            </a:r>
            <a:r>
              <a:rPr lang="en"/>
              <a:t> - Albany</a:t>
            </a:r>
            <a:endParaRPr/>
          </a:p>
          <a:p>
            <a:pPr indent="-342900" lvl="0" marL="457200" rtl="0" algn="l">
              <a:lnSpc>
                <a:spcPct val="115000"/>
              </a:lnSpc>
              <a:spcBef>
                <a:spcPts val="0"/>
              </a:spcBef>
              <a:spcAft>
                <a:spcPts val="0"/>
              </a:spcAft>
              <a:buSzPts val="1800"/>
              <a:buChar char="●"/>
            </a:pPr>
            <a:r>
              <a:rPr lang="en" u="sng">
                <a:solidFill>
                  <a:schemeClr val="hlink"/>
                </a:solidFill>
                <a:hlinkClick r:id="rId6"/>
              </a:rPr>
              <a:t>Chuck-E-Cheese</a:t>
            </a:r>
            <a:r>
              <a:rPr lang="en"/>
              <a:t> (Latham)</a:t>
            </a:r>
            <a:endParaRPr/>
          </a:p>
          <a:p>
            <a:pPr indent="-342900" lvl="0" marL="457200" rtl="0" algn="l">
              <a:spcBef>
                <a:spcPts val="0"/>
              </a:spcBef>
              <a:spcAft>
                <a:spcPts val="0"/>
              </a:spcAft>
              <a:buSzPts val="1800"/>
              <a:buChar char="●"/>
            </a:pPr>
            <a:r>
              <a:rPr lang="en" u="sng">
                <a:solidFill>
                  <a:schemeClr val="accent5"/>
                </a:solidFill>
                <a:hlinkClick r:id="rId7">
                  <a:extLst>
                    <a:ext uri="{A12FA001-AC4F-418D-AE19-62706E023703}">
                      <ahyp:hlinkClr val="tx"/>
                    </a:ext>
                  </a:extLst>
                </a:hlinkClick>
              </a:rPr>
              <a:t>Daisy’s Kids Cafe</a:t>
            </a:r>
            <a:r>
              <a:rPr lang="en"/>
              <a:t> (Queensbury)</a:t>
            </a:r>
            <a:endParaRPr/>
          </a:p>
          <a:p>
            <a:pPr indent="-342900" lvl="0" marL="457200" rtl="0" algn="l">
              <a:spcBef>
                <a:spcPts val="0"/>
              </a:spcBef>
              <a:spcAft>
                <a:spcPts val="0"/>
              </a:spcAft>
              <a:buSzPts val="1800"/>
              <a:buChar char="●"/>
            </a:pPr>
            <a:r>
              <a:rPr lang="en" u="sng">
                <a:solidFill>
                  <a:schemeClr val="accent5"/>
                </a:solidFill>
                <a:hlinkClick r:id="rId8">
                  <a:extLst>
                    <a:ext uri="{A12FA001-AC4F-418D-AE19-62706E023703}">
                      <ahyp:hlinkClr val="tx"/>
                    </a:ext>
                  </a:extLst>
                </a:hlinkClick>
              </a:rPr>
              <a:t>Dragonfly and Owl</a:t>
            </a:r>
            <a:r>
              <a:rPr lang="en"/>
              <a:t> (Wynantskill)</a:t>
            </a:r>
            <a:endParaRPr/>
          </a:p>
          <a:p>
            <a:pPr indent="-342900" lvl="0" marL="457200" rtl="0" algn="l">
              <a:spcBef>
                <a:spcPts val="0"/>
              </a:spcBef>
              <a:spcAft>
                <a:spcPts val="0"/>
              </a:spcAft>
              <a:buSzPts val="1800"/>
              <a:buChar char="●"/>
            </a:pPr>
            <a:r>
              <a:rPr lang="en" u="sng">
                <a:solidFill>
                  <a:schemeClr val="accent5"/>
                </a:solidFill>
                <a:hlinkClick r:id="rId9">
                  <a:extLst>
                    <a:ext uri="{A12FA001-AC4F-418D-AE19-62706E023703}">
                      <ahyp:hlinkClr val="tx"/>
                    </a:ext>
                  </a:extLst>
                </a:hlinkClick>
              </a:rPr>
              <a:t>Get Air Trampoline Park</a:t>
            </a:r>
            <a:r>
              <a:rPr lang="en"/>
              <a:t> (Albany)</a:t>
            </a:r>
            <a:endParaRPr/>
          </a:p>
          <a:p>
            <a:pPr indent="-342900" lvl="0" marL="457200" rtl="0" algn="l">
              <a:spcBef>
                <a:spcPts val="0"/>
              </a:spcBef>
              <a:spcAft>
                <a:spcPts val="0"/>
              </a:spcAft>
              <a:buSzPts val="1800"/>
              <a:buChar char="●"/>
            </a:pPr>
            <a:r>
              <a:rPr lang="en" u="sng">
                <a:solidFill>
                  <a:schemeClr val="accent5"/>
                </a:solidFill>
                <a:hlinkClick r:id="rId10">
                  <a:extLst>
                    <a:ext uri="{A12FA001-AC4F-418D-AE19-62706E023703}">
                      <ahyp:hlinkClr val="tx"/>
                    </a:ext>
                  </a:extLst>
                </a:hlinkClick>
              </a:rPr>
              <a:t>Go Playland</a:t>
            </a:r>
            <a:r>
              <a:rPr lang="en"/>
              <a:t> (Colonie)</a:t>
            </a:r>
            <a:endParaRPr/>
          </a:p>
          <a:p>
            <a:pPr indent="-342900" lvl="0" marL="457200" rtl="0" algn="l">
              <a:spcBef>
                <a:spcPts val="0"/>
              </a:spcBef>
              <a:spcAft>
                <a:spcPts val="0"/>
              </a:spcAft>
              <a:buSzPts val="1800"/>
              <a:buChar char="●"/>
            </a:pPr>
            <a:r>
              <a:rPr lang="en" u="sng">
                <a:solidFill>
                  <a:schemeClr val="accent5"/>
                </a:solidFill>
                <a:hlinkClick r:id="rId11">
                  <a:extLst>
                    <a:ext uri="{A12FA001-AC4F-418D-AE19-62706E023703}">
                      <ahyp:hlinkClr val="tx"/>
                    </a:ext>
                  </a:extLst>
                </a:hlinkClick>
              </a:rPr>
              <a:t>Guptill’s Roller Skating Arena</a:t>
            </a:r>
            <a:r>
              <a:rPr lang="en"/>
              <a:t> (Cohoes)</a:t>
            </a:r>
            <a:endParaRPr/>
          </a:p>
          <a:p>
            <a:pPr indent="-342900" lvl="0" marL="457200" rtl="0" algn="l">
              <a:spcBef>
                <a:spcPts val="0"/>
              </a:spcBef>
              <a:spcAft>
                <a:spcPts val="0"/>
              </a:spcAft>
              <a:buSzPts val="1800"/>
              <a:buChar char="●"/>
            </a:pPr>
            <a:r>
              <a:rPr lang="en" u="sng">
                <a:solidFill>
                  <a:schemeClr val="accent5"/>
                </a:solidFill>
                <a:hlinkClick r:id="rId12">
                  <a:extLst>
                    <a:ext uri="{A12FA001-AC4F-418D-AE19-62706E023703}">
                      <ahyp:hlinkClr val="tx"/>
                    </a:ext>
                  </a:extLst>
                </a:hlinkClick>
              </a:rPr>
              <a:t>House of Flavia’s Playhouse</a:t>
            </a:r>
            <a:r>
              <a:rPr lang="en"/>
              <a:t> (Rensselaer) </a:t>
            </a:r>
            <a:endParaRPr/>
          </a:p>
          <a:p>
            <a:pPr indent="-342900" lvl="0" marL="457200" rtl="0" algn="l">
              <a:spcBef>
                <a:spcPts val="0"/>
              </a:spcBef>
              <a:spcAft>
                <a:spcPts val="0"/>
              </a:spcAft>
              <a:buSzPts val="1800"/>
              <a:buChar char="●"/>
            </a:pPr>
            <a:r>
              <a:rPr lang="en" u="sng">
                <a:solidFill>
                  <a:schemeClr val="accent5"/>
                </a:solidFill>
                <a:hlinkClick r:id="rId13">
                  <a:extLst>
                    <a:ext uri="{A12FA001-AC4F-418D-AE19-62706E023703}">
                      <ahyp:hlinkClr val="tx"/>
                    </a:ext>
                  </a:extLst>
                </a:hlinkClick>
              </a:rPr>
              <a:t>Kids Ultimate Playground</a:t>
            </a:r>
            <a:r>
              <a:rPr lang="en"/>
              <a:t> (Albany)</a:t>
            </a:r>
            <a:endParaRPr/>
          </a:p>
          <a:p>
            <a:pPr indent="-342900" lvl="0" marL="457200" rtl="0" algn="l">
              <a:spcBef>
                <a:spcPts val="0"/>
              </a:spcBef>
              <a:spcAft>
                <a:spcPts val="0"/>
              </a:spcAft>
              <a:buSzPts val="1800"/>
              <a:buChar char="●"/>
            </a:pPr>
            <a:r>
              <a:rPr lang="en" u="sng">
                <a:solidFill>
                  <a:schemeClr val="accent5"/>
                </a:solidFill>
                <a:hlinkClick r:id="rId14">
                  <a:extLst>
                    <a:ext uri="{A12FA001-AC4F-418D-AE19-62706E023703}">
                      <ahyp:hlinkClr val="tx"/>
                    </a:ext>
                  </a:extLst>
                </a:hlinkClick>
              </a:rPr>
              <a:t>Little’s Play Cafe</a:t>
            </a:r>
            <a:r>
              <a:rPr lang="en"/>
              <a:t> (Latham, Delmar, Rotterdam, Clifton Park)</a:t>
            </a:r>
            <a:endParaRPr/>
          </a:p>
        </p:txBody>
      </p:sp>
      <p:sp>
        <p:nvSpPr>
          <p:cNvPr id="488" name="Google Shape;488;g39584d80795_0_72"/>
          <p:cNvSpPr txBox="1"/>
          <p:nvPr/>
        </p:nvSpPr>
        <p:spPr>
          <a:xfrm>
            <a:off x="4857900" y="1044038"/>
            <a:ext cx="4286100" cy="37170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1200"/>
              </a:spcBef>
              <a:spcAft>
                <a:spcPts val="0"/>
              </a:spcAft>
              <a:buClr>
                <a:schemeClr val="dk2"/>
              </a:buClr>
              <a:buSzPts val="1800"/>
              <a:buFont typeface="Lato"/>
              <a:buChar char="●"/>
            </a:pPr>
            <a:r>
              <a:rPr lang="en" sz="1800" u="sng">
                <a:solidFill>
                  <a:schemeClr val="hlink"/>
                </a:solidFill>
                <a:latin typeface="Lato"/>
                <a:ea typeface="Lato"/>
                <a:cs typeface="Lato"/>
                <a:sym typeface="Lato"/>
                <a:hlinkClick r:id="rId15"/>
              </a:rPr>
              <a:t>Magic Meadows</a:t>
            </a:r>
            <a:r>
              <a:rPr lang="en" sz="1800">
                <a:latin typeface="Lato"/>
                <a:ea typeface="Lato"/>
                <a:cs typeface="Lato"/>
                <a:sym typeface="Lato"/>
              </a:rPr>
              <a:t> </a:t>
            </a:r>
            <a:r>
              <a:rPr lang="en" sz="1800">
                <a:solidFill>
                  <a:schemeClr val="dk2"/>
                </a:solidFill>
                <a:latin typeface="Lato"/>
                <a:ea typeface="Lato"/>
                <a:cs typeface="Lato"/>
                <a:sym typeface="Lato"/>
              </a:rPr>
              <a:t>(Clifton Park)</a:t>
            </a:r>
            <a:endParaRPr sz="1800">
              <a:solidFill>
                <a:schemeClr val="dk2"/>
              </a:solidFill>
              <a:latin typeface="Lato"/>
              <a:ea typeface="Lato"/>
              <a:cs typeface="Lato"/>
              <a:sym typeface="Lato"/>
            </a:endParaRPr>
          </a:p>
          <a:p>
            <a:pPr indent="-342900" lvl="0" marL="457200" rtl="0" algn="l">
              <a:lnSpc>
                <a:spcPct val="115000"/>
              </a:lnSpc>
              <a:spcBef>
                <a:spcPts val="0"/>
              </a:spcBef>
              <a:spcAft>
                <a:spcPts val="0"/>
              </a:spcAft>
              <a:buClr>
                <a:schemeClr val="dk2"/>
              </a:buClr>
              <a:buSzPts val="1800"/>
              <a:buFont typeface="Lato"/>
              <a:buChar char="●"/>
            </a:pPr>
            <a:r>
              <a:rPr lang="en" sz="1800" u="sng">
                <a:solidFill>
                  <a:schemeClr val="accent5"/>
                </a:solidFill>
                <a:latin typeface="Lato"/>
                <a:ea typeface="Lato"/>
                <a:cs typeface="Lato"/>
                <a:sym typeface="Lato"/>
                <a:hlinkClick r:id="rId16">
                  <a:extLst>
                    <a:ext uri="{A12FA001-AC4F-418D-AE19-62706E023703}">
                      <ahyp:hlinkClr val="tx"/>
                    </a:ext>
                  </a:extLst>
                </a:hlinkClick>
              </a:rPr>
              <a:t>MiSci</a:t>
            </a:r>
            <a:r>
              <a:rPr lang="en" sz="1800">
                <a:solidFill>
                  <a:schemeClr val="dk2"/>
                </a:solidFill>
                <a:latin typeface="Lato"/>
                <a:ea typeface="Lato"/>
                <a:cs typeface="Lato"/>
                <a:sym typeface="Lato"/>
              </a:rPr>
              <a:t> (Schenectady)</a:t>
            </a:r>
            <a:endParaRPr sz="1800">
              <a:solidFill>
                <a:schemeClr val="dk2"/>
              </a:solidFill>
              <a:latin typeface="Lato"/>
              <a:ea typeface="Lato"/>
              <a:cs typeface="Lato"/>
              <a:sym typeface="Lato"/>
            </a:endParaRPr>
          </a:p>
          <a:p>
            <a:pPr indent="-342900" lvl="0" marL="457200" rtl="0" algn="l">
              <a:lnSpc>
                <a:spcPct val="115000"/>
              </a:lnSpc>
              <a:spcBef>
                <a:spcPts val="0"/>
              </a:spcBef>
              <a:spcAft>
                <a:spcPts val="0"/>
              </a:spcAft>
              <a:buClr>
                <a:schemeClr val="dk2"/>
              </a:buClr>
              <a:buSzPts val="1800"/>
              <a:buFont typeface="Lato"/>
              <a:buChar char="●"/>
            </a:pPr>
            <a:r>
              <a:rPr lang="en" sz="1800" u="sng">
                <a:solidFill>
                  <a:schemeClr val="accent5"/>
                </a:solidFill>
                <a:latin typeface="Lato"/>
                <a:ea typeface="Lato"/>
                <a:cs typeface="Lato"/>
                <a:sym typeface="Lato"/>
                <a:hlinkClick r:id="rId17">
                  <a:extLst>
                    <a:ext uri="{A12FA001-AC4F-418D-AE19-62706E023703}">
                      <ahyp:hlinkClr val="tx"/>
                    </a:ext>
                  </a:extLst>
                </a:hlinkClick>
              </a:rPr>
              <a:t>My Lighthouse</a:t>
            </a:r>
            <a:r>
              <a:rPr lang="en" sz="1800">
                <a:solidFill>
                  <a:schemeClr val="dk2"/>
                </a:solidFill>
                <a:latin typeface="Lato"/>
                <a:ea typeface="Lato"/>
                <a:cs typeface="Lato"/>
                <a:sym typeface="Lato"/>
              </a:rPr>
              <a:t> (Castleton-on-Hudson)</a:t>
            </a:r>
            <a:endParaRPr sz="1800">
              <a:solidFill>
                <a:schemeClr val="dk2"/>
              </a:solidFill>
              <a:latin typeface="Lato"/>
              <a:ea typeface="Lato"/>
              <a:cs typeface="Lato"/>
              <a:sym typeface="Lato"/>
            </a:endParaRPr>
          </a:p>
          <a:p>
            <a:pPr indent="-342900" lvl="0" marL="457200" rtl="0" algn="l">
              <a:lnSpc>
                <a:spcPct val="115000"/>
              </a:lnSpc>
              <a:spcBef>
                <a:spcPts val="0"/>
              </a:spcBef>
              <a:spcAft>
                <a:spcPts val="0"/>
              </a:spcAft>
              <a:buClr>
                <a:schemeClr val="dk2"/>
              </a:buClr>
              <a:buSzPts val="1800"/>
              <a:buFont typeface="Lato"/>
              <a:buChar char="●"/>
            </a:pPr>
            <a:r>
              <a:rPr lang="en" sz="1800" u="sng">
                <a:solidFill>
                  <a:schemeClr val="hlink"/>
                </a:solidFill>
                <a:latin typeface="Lato"/>
                <a:ea typeface="Lato"/>
                <a:cs typeface="Lato"/>
                <a:sym typeface="Lato"/>
                <a:hlinkClick r:id="rId18"/>
              </a:rPr>
              <a:t>Play Hollow</a:t>
            </a:r>
            <a:r>
              <a:rPr lang="en" sz="1800">
                <a:solidFill>
                  <a:schemeClr val="dk2"/>
                </a:solidFill>
                <a:latin typeface="Lato"/>
                <a:ea typeface="Lato"/>
                <a:cs typeface="Lato"/>
                <a:sym typeface="Lato"/>
              </a:rPr>
              <a:t> - Ballston Spa</a:t>
            </a:r>
            <a:endParaRPr sz="1800">
              <a:solidFill>
                <a:schemeClr val="dk2"/>
              </a:solidFill>
              <a:latin typeface="Lato"/>
              <a:ea typeface="Lato"/>
              <a:cs typeface="Lato"/>
              <a:sym typeface="Lato"/>
            </a:endParaRPr>
          </a:p>
          <a:p>
            <a:pPr indent="-342900" lvl="0" marL="457200" rtl="0" algn="l">
              <a:lnSpc>
                <a:spcPct val="115000"/>
              </a:lnSpc>
              <a:spcBef>
                <a:spcPts val="0"/>
              </a:spcBef>
              <a:spcAft>
                <a:spcPts val="0"/>
              </a:spcAft>
              <a:buClr>
                <a:schemeClr val="dk2"/>
              </a:buClr>
              <a:buSzPts val="1800"/>
              <a:buFont typeface="Lato"/>
              <a:buChar char="●"/>
            </a:pPr>
            <a:r>
              <a:rPr lang="en" sz="1800" u="sng">
                <a:solidFill>
                  <a:schemeClr val="accent5"/>
                </a:solidFill>
                <a:latin typeface="Lato"/>
                <a:ea typeface="Lato"/>
                <a:cs typeface="Lato"/>
                <a:sym typeface="Lato"/>
                <a:hlinkClick r:id="rId19">
                  <a:extLst>
                    <a:ext uri="{A12FA001-AC4F-418D-AE19-62706E023703}">
                      <ahyp:hlinkClr val="tx"/>
                    </a:ext>
                  </a:extLst>
                </a:hlinkClick>
              </a:rPr>
              <a:t>Sky Zone</a:t>
            </a:r>
            <a:r>
              <a:rPr lang="en" sz="1800">
                <a:solidFill>
                  <a:schemeClr val="dk2"/>
                </a:solidFill>
                <a:latin typeface="Lato"/>
                <a:ea typeface="Lato"/>
                <a:cs typeface="Lato"/>
                <a:sym typeface="Lato"/>
              </a:rPr>
              <a:t> (Clifton Park, Queensbury)</a:t>
            </a:r>
            <a:endParaRPr sz="1800">
              <a:solidFill>
                <a:schemeClr val="dk2"/>
              </a:solidFill>
              <a:latin typeface="Lato"/>
              <a:ea typeface="Lato"/>
              <a:cs typeface="Lato"/>
              <a:sym typeface="Lato"/>
            </a:endParaRPr>
          </a:p>
          <a:p>
            <a:pPr indent="-342900" lvl="0" marL="457200" rtl="0" algn="l">
              <a:lnSpc>
                <a:spcPct val="115000"/>
              </a:lnSpc>
              <a:spcBef>
                <a:spcPts val="0"/>
              </a:spcBef>
              <a:spcAft>
                <a:spcPts val="0"/>
              </a:spcAft>
              <a:buClr>
                <a:schemeClr val="dk2"/>
              </a:buClr>
              <a:buSzPts val="1800"/>
              <a:buFont typeface="Lato"/>
              <a:buChar char="●"/>
            </a:pPr>
            <a:r>
              <a:rPr lang="en" sz="1800" u="sng">
                <a:solidFill>
                  <a:schemeClr val="hlink"/>
                </a:solidFill>
                <a:latin typeface="Lato"/>
                <a:ea typeface="Lato"/>
                <a:cs typeface="Lato"/>
                <a:sym typeface="Lato"/>
                <a:hlinkClick r:id="rId20"/>
              </a:rPr>
              <a:t>Tiger Mama</a:t>
            </a:r>
            <a:r>
              <a:rPr lang="en" sz="1800">
                <a:solidFill>
                  <a:schemeClr val="dk2"/>
                </a:solidFill>
                <a:latin typeface="Lato"/>
                <a:ea typeface="Lato"/>
                <a:cs typeface="Lato"/>
                <a:sym typeface="Lato"/>
              </a:rPr>
              <a:t> (Troy)</a:t>
            </a:r>
            <a:endParaRPr sz="1800">
              <a:solidFill>
                <a:schemeClr val="dk2"/>
              </a:solidFill>
              <a:latin typeface="Lato"/>
              <a:ea typeface="Lato"/>
              <a:cs typeface="Lato"/>
              <a:sym typeface="Lato"/>
            </a:endParaRPr>
          </a:p>
          <a:p>
            <a:pPr indent="-342900" lvl="0" marL="457200" rtl="0" algn="l">
              <a:lnSpc>
                <a:spcPct val="115000"/>
              </a:lnSpc>
              <a:spcBef>
                <a:spcPts val="0"/>
              </a:spcBef>
              <a:spcAft>
                <a:spcPts val="0"/>
              </a:spcAft>
              <a:buClr>
                <a:schemeClr val="dk2"/>
              </a:buClr>
              <a:buSzPts val="1800"/>
              <a:buFont typeface="Lato"/>
              <a:buChar char="●"/>
            </a:pPr>
            <a:r>
              <a:rPr lang="en" sz="1800" u="sng">
                <a:solidFill>
                  <a:schemeClr val="accent5"/>
                </a:solidFill>
                <a:latin typeface="Lato"/>
                <a:ea typeface="Lato"/>
                <a:cs typeface="Lato"/>
                <a:sym typeface="Lato"/>
                <a:hlinkClick r:id="rId21">
                  <a:extLst>
                    <a:ext uri="{A12FA001-AC4F-418D-AE19-62706E023703}">
                      <ahyp:hlinkClr val="tx"/>
                    </a:ext>
                  </a:extLst>
                </a:hlinkClick>
              </a:rPr>
              <a:t>The Children’s Museum at Saratoga</a:t>
            </a:r>
            <a:endParaRPr sz="1800">
              <a:solidFill>
                <a:schemeClr val="dk2"/>
              </a:solidFill>
              <a:latin typeface="Lato"/>
              <a:ea typeface="Lato"/>
              <a:cs typeface="Lato"/>
              <a:sym typeface="Lato"/>
            </a:endParaRPr>
          </a:p>
          <a:p>
            <a:pPr indent="-342900" lvl="0" marL="457200" rtl="0" algn="l">
              <a:lnSpc>
                <a:spcPct val="115000"/>
              </a:lnSpc>
              <a:spcBef>
                <a:spcPts val="0"/>
              </a:spcBef>
              <a:spcAft>
                <a:spcPts val="0"/>
              </a:spcAft>
              <a:buClr>
                <a:schemeClr val="dk2"/>
              </a:buClr>
              <a:buSzPts val="1800"/>
              <a:buFont typeface="Lato"/>
              <a:buChar char="●"/>
            </a:pPr>
            <a:r>
              <a:rPr lang="en" sz="1800" u="sng">
                <a:solidFill>
                  <a:schemeClr val="accent5"/>
                </a:solidFill>
                <a:latin typeface="Lato"/>
                <a:ea typeface="Lato"/>
                <a:cs typeface="Lato"/>
                <a:sym typeface="Lato"/>
                <a:hlinkClick r:id="rId22">
                  <a:extLst>
                    <a:ext uri="{A12FA001-AC4F-418D-AE19-62706E023703}">
                      <ahyp:hlinkClr val="tx"/>
                    </a:ext>
                  </a:extLst>
                </a:hlinkClick>
              </a:rPr>
              <a:t>Urban Air Adventure Park</a:t>
            </a:r>
            <a:r>
              <a:rPr lang="en" sz="1800">
                <a:solidFill>
                  <a:schemeClr val="dk2"/>
                </a:solidFill>
                <a:latin typeface="Lato"/>
                <a:ea typeface="Lato"/>
                <a:cs typeface="Lato"/>
                <a:sym typeface="Lato"/>
              </a:rPr>
              <a:t> (Albany)</a:t>
            </a:r>
            <a:endParaRPr sz="1800">
              <a:solidFill>
                <a:schemeClr val="dk2"/>
              </a:solidFill>
              <a:latin typeface="Lato"/>
              <a:ea typeface="Lato"/>
              <a:cs typeface="Lato"/>
              <a:sym typeface="Lato"/>
            </a:endParaRPr>
          </a:p>
          <a:p>
            <a:pPr indent="-342900" lvl="0" marL="457200" rtl="0" algn="l">
              <a:lnSpc>
                <a:spcPct val="115000"/>
              </a:lnSpc>
              <a:spcBef>
                <a:spcPts val="0"/>
              </a:spcBef>
              <a:spcAft>
                <a:spcPts val="0"/>
              </a:spcAft>
              <a:buClr>
                <a:schemeClr val="dk2"/>
              </a:buClr>
              <a:buSzPts val="1800"/>
              <a:buFont typeface="Lato"/>
              <a:buChar char="●"/>
            </a:pPr>
            <a:r>
              <a:rPr lang="en" sz="1800" u="sng">
                <a:solidFill>
                  <a:schemeClr val="accent5"/>
                </a:solidFill>
                <a:latin typeface="Lato"/>
                <a:ea typeface="Lato"/>
                <a:cs typeface="Lato"/>
                <a:sym typeface="Lato"/>
                <a:hlinkClick r:id="rId23">
                  <a:extLst>
                    <a:ext uri="{A12FA001-AC4F-418D-AE19-62706E023703}">
                      <ahyp:hlinkClr val="tx"/>
                    </a:ext>
                  </a:extLst>
                </a:hlinkClick>
              </a:rPr>
              <a:t>Wiggle Worms Playland</a:t>
            </a:r>
            <a:r>
              <a:rPr lang="en" sz="1800">
                <a:solidFill>
                  <a:schemeClr val="dk2"/>
                </a:solidFill>
                <a:latin typeface="Lato"/>
                <a:ea typeface="Lato"/>
                <a:cs typeface="Lato"/>
                <a:sym typeface="Lato"/>
              </a:rPr>
              <a:t> (Saratoga)</a:t>
            </a:r>
            <a:endParaRPr sz="1800">
              <a:solidFill>
                <a:schemeClr val="dk2"/>
              </a:solidFill>
              <a:latin typeface="Lato"/>
              <a:ea typeface="Lato"/>
              <a:cs typeface="Lato"/>
              <a:sym typeface="Lato"/>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4"/>
          <p:cNvSpPr txBox="1"/>
          <p:nvPr>
            <p:ph type="title"/>
          </p:nvPr>
        </p:nvSpPr>
        <p:spPr>
          <a:xfrm>
            <a:off x="265500" y="162650"/>
            <a:ext cx="4045200" cy="1683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
              <a:t>Find your village!</a:t>
            </a:r>
            <a:endParaRPr/>
          </a:p>
        </p:txBody>
      </p:sp>
      <p:sp>
        <p:nvSpPr>
          <p:cNvPr id="494" name="Google Shape;494;p34"/>
          <p:cNvSpPr txBox="1"/>
          <p:nvPr>
            <p:ph idx="1" type="subTitle"/>
          </p:nvPr>
        </p:nvSpPr>
        <p:spPr>
          <a:xfrm>
            <a:off x="265500" y="1846251"/>
            <a:ext cx="4045200" cy="13455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100"/>
              <a:buNone/>
            </a:pPr>
            <a:r>
              <a:rPr lang="en"/>
              <a:t>Thanks for attending</a:t>
            </a:r>
            <a:endParaRPr/>
          </a:p>
          <a:p>
            <a:pPr indent="0" lvl="0" marL="0" rtl="0" algn="ctr">
              <a:lnSpc>
                <a:spcPct val="100000"/>
              </a:lnSpc>
              <a:spcBef>
                <a:spcPts val="0"/>
              </a:spcBef>
              <a:spcAft>
                <a:spcPts val="0"/>
              </a:spcAft>
              <a:buSzPts val="2100"/>
              <a:buNone/>
            </a:pPr>
            <a:r>
              <a:t/>
            </a:r>
            <a:endParaRPr/>
          </a:p>
        </p:txBody>
      </p:sp>
      <p:pic>
        <p:nvPicPr>
          <p:cNvPr id="495" name="Google Shape;495;p34" title="Village, Art, Drawing, Illustration Free Stock Photo - Public ..."/>
          <p:cNvPicPr preferRelativeResize="0"/>
          <p:nvPr/>
        </p:nvPicPr>
        <p:blipFill rotWithShape="1">
          <a:blip r:embed="rId3">
            <a:alphaModFix/>
          </a:blip>
          <a:srcRect b="0" l="0" r="0" t="0"/>
          <a:stretch/>
        </p:blipFill>
        <p:spPr>
          <a:xfrm>
            <a:off x="5474161" y="2713900"/>
            <a:ext cx="2773625" cy="2079100"/>
          </a:xfrm>
          <a:prstGeom prst="rect">
            <a:avLst/>
          </a:prstGeom>
          <a:noFill/>
          <a:ln>
            <a:noFill/>
          </a:ln>
        </p:spPr>
      </p:pic>
      <p:pic>
        <p:nvPicPr>
          <p:cNvPr id="496" name="Google Shape;496;p34"/>
          <p:cNvPicPr preferRelativeResize="0"/>
          <p:nvPr/>
        </p:nvPicPr>
        <p:blipFill rotWithShape="1">
          <a:blip r:embed="rId4">
            <a:alphaModFix/>
          </a:blip>
          <a:srcRect b="0" l="0" r="0" t="0"/>
          <a:stretch/>
        </p:blipFill>
        <p:spPr>
          <a:xfrm>
            <a:off x="4948438" y="162650"/>
            <a:ext cx="3825060" cy="2409100"/>
          </a:xfrm>
          <a:prstGeom prst="rect">
            <a:avLst/>
          </a:prstGeom>
          <a:noFill/>
          <a:ln>
            <a:noFill/>
          </a:ln>
        </p:spPr>
      </p:pic>
      <p:pic>
        <p:nvPicPr>
          <p:cNvPr id="497" name="Google Shape;497;p34"/>
          <p:cNvPicPr preferRelativeResize="0"/>
          <p:nvPr/>
        </p:nvPicPr>
        <p:blipFill rotWithShape="1">
          <a:blip r:embed="rId5">
            <a:alphaModFix/>
          </a:blip>
          <a:srcRect b="0" l="0" r="0" t="0"/>
          <a:stretch/>
        </p:blipFill>
        <p:spPr>
          <a:xfrm>
            <a:off x="1329363" y="2452038"/>
            <a:ext cx="1917476" cy="2602824"/>
          </a:xfrm>
          <a:prstGeom prst="rect">
            <a:avLst/>
          </a:prstGeom>
          <a:noFill/>
          <a:ln>
            <a:noFill/>
          </a:ln>
        </p:spPr>
      </p:pic>
      <p:pic>
        <p:nvPicPr>
          <p:cNvPr id="498" name="Google Shape;498;p34" title="MomFair-qr.png"/>
          <p:cNvPicPr preferRelativeResize="0"/>
          <p:nvPr/>
        </p:nvPicPr>
        <p:blipFill>
          <a:blip r:embed="rId6">
            <a:alphaModFix/>
          </a:blip>
          <a:stretch>
            <a:fillRect/>
          </a:stretch>
        </p:blipFill>
        <p:spPr>
          <a:xfrm>
            <a:off x="1477317" y="2607705"/>
            <a:ext cx="1621600" cy="1621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ral">
  <a:themeElements>
    <a:clrScheme name="Coral">
      <a:dk1>
        <a:srgbClr val="8E7CC3"/>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6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